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7" r:id="rId3"/>
    <p:sldMasterId id="2147483708" r:id="rId4"/>
    <p:sldMasterId id="214748370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10282225" cx="1828005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font" Target="fonts/Roboto-bold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3.xml"/><Relationship Id="rId19" Type="http://schemas.openxmlformats.org/officeDocument/2006/relationships/font" Target="fonts/Roboto-bold.fntdata"/><Relationship Id="rId6" Type="http://schemas.openxmlformats.org/officeDocument/2006/relationships/notesMaster" Target="notesMasters/notesMaster1.xml"/><Relationship Id="rId18"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gif>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section.</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section.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97543e840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g297543e840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7e5aea87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7e5aea87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b794c377e_3_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g2b794c377e_3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c63763b52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2c63763b52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c63763b52_0_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g2c63763b52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c63763b52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g2c63763b52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9.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gif"/></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63" cy="114606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63" cy="202466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89" cy="2963228"/>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36" cy="8024284"/>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144" name="Shape 144"/>
        <p:cNvGrpSpPr/>
        <p:nvPr/>
      </p:nvGrpSpPr>
      <p:grpSpPr>
        <a:xfrm>
          <a:off x="0" y="0"/>
          <a:ext cx="0" cy="0"/>
          <a:chOff x="0" y="0"/>
          <a:chExt cx="0" cy="0"/>
        </a:xfrm>
      </p:grpSpPr>
      <p:sp>
        <p:nvSpPr>
          <p:cNvPr id="145" name="Google Shape;145;p4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46" name="Google Shape;146;p4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47" name="Shape 147"/>
        <p:cNvGrpSpPr/>
        <p:nvPr/>
      </p:nvGrpSpPr>
      <p:grpSpPr>
        <a:xfrm>
          <a:off x="0" y="0"/>
          <a:ext cx="0" cy="0"/>
          <a:chOff x="0" y="0"/>
          <a:chExt cx="0" cy="0"/>
        </a:xfrm>
      </p:grpSpPr>
      <p:sp>
        <p:nvSpPr>
          <p:cNvPr id="148" name="Google Shape;148;p44"/>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49" name="Google Shape;149;p44"/>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0" name="Google Shape;150;p44"/>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800"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51" name="Google Shape;151;p44"/>
          <p:cNvSpPr txBox="1"/>
          <p:nvPr>
            <p:ph idx="1"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pic>
        <p:nvPicPr>
          <p:cNvPr id="152" name="Google Shape;152;p44"/>
          <p:cNvPicPr preferRelativeResize="0"/>
          <p:nvPr/>
        </p:nvPicPr>
        <p:blipFill>
          <a:blip r:embed="rId2">
            <a:alphaModFix/>
          </a:blip>
          <a:stretch>
            <a:fillRect/>
          </a:stretch>
        </p:blipFill>
        <p:spPr>
          <a:xfrm>
            <a:off x="2061813" y="1163325"/>
            <a:ext cx="4762500" cy="47625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bg>
      <p:bgPr>
        <a:solidFill>
          <a:srgbClr val="F37021"/>
        </a:solidFill>
      </p:bgPr>
    </p:bg>
    <p:spTree>
      <p:nvGrpSpPr>
        <p:cNvPr id="153" name="Shape 153"/>
        <p:cNvGrpSpPr/>
        <p:nvPr/>
      </p:nvGrpSpPr>
      <p:grpSpPr>
        <a:xfrm>
          <a:off x="0" y="0"/>
          <a:ext cx="0" cy="0"/>
          <a:chOff x="0" y="0"/>
          <a:chExt cx="0" cy="0"/>
        </a:xfrm>
      </p:grpSpPr>
      <p:sp>
        <p:nvSpPr>
          <p:cNvPr id="154" name="Google Shape;154;p45"/>
          <p:cNvSpPr txBox="1"/>
          <p:nvPr>
            <p:ph type="title"/>
          </p:nvPr>
        </p:nvSpPr>
        <p:spPr>
          <a:xfrm>
            <a:off x="921501"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9"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sp>
        <p:nvSpPr>
          <p:cNvPr id="156" name="Google Shape;156;p46"/>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7" name="Google Shape;157;p46"/>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8" name="Google Shape;158;p46"/>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59" name="Google Shape;159;p46"/>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8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7"/>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2" name="Google Shape;162;p47"/>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3" name="Google Shape;163;p47"/>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64" name="Google Shape;164;p47"/>
          <p:cNvSpPr txBox="1"/>
          <p:nvPr>
            <p:ph idx="1" type="body"/>
          </p:nvPr>
        </p:nvSpPr>
        <p:spPr>
          <a:xfrm>
            <a:off x="943390"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
        <p:nvSpPr>
          <p:cNvPr id="165" name="Google Shape;165;p47"/>
          <p:cNvSpPr txBox="1"/>
          <p:nvPr>
            <p:ph idx="2" type="body"/>
          </p:nvPr>
        </p:nvSpPr>
        <p:spPr>
          <a:xfrm>
            <a:off x="9384425"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48"/>
          <p:cNvSpPr/>
          <p:nvPr/>
        </p:nvSpPr>
        <p:spPr>
          <a:xfrm flipH="1" rot="10800000">
            <a:off x="1" y="1312238"/>
            <a:ext cx="18280200" cy="89700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8" name="Google Shape;168;p48"/>
          <p:cNvSpPr/>
          <p:nvPr/>
        </p:nvSpPr>
        <p:spPr>
          <a:xfrm>
            <a:off x="1" y="1312096"/>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9" name="Google Shape;169;p48"/>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70" name="Shape 170"/>
        <p:cNvGrpSpPr/>
        <p:nvPr/>
      </p:nvGrpSpPr>
      <p:grpSpPr>
        <a:xfrm>
          <a:off x="0" y="0"/>
          <a:ext cx="0" cy="0"/>
          <a:chOff x="0" y="0"/>
          <a:chExt cx="0" cy="0"/>
        </a:xfrm>
      </p:grpSpPr>
      <p:sp>
        <p:nvSpPr>
          <p:cNvPr id="171" name="Google Shape;171;p49"/>
          <p:cNvSpPr txBox="1"/>
          <p:nvPr>
            <p:ph type="title"/>
          </p:nvPr>
        </p:nvSpPr>
        <p:spPr>
          <a:xfrm>
            <a:off x="980075" y="976051"/>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2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72" name="Shape 172"/>
        <p:cNvGrpSpPr/>
        <p:nvPr/>
      </p:nvGrpSpPr>
      <p:grpSpPr>
        <a:xfrm>
          <a:off x="0" y="0"/>
          <a:ext cx="0" cy="0"/>
          <a:chOff x="0" y="0"/>
          <a:chExt cx="0" cy="0"/>
        </a:xfrm>
      </p:grpSpPr>
      <p:sp>
        <p:nvSpPr>
          <p:cNvPr id="173" name="Google Shape;173;p50"/>
          <p:cNvSpPr txBox="1"/>
          <p:nvPr>
            <p:ph type="title"/>
          </p:nvPr>
        </p:nvSpPr>
        <p:spPr>
          <a:xfrm>
            <a:off x="921501"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9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9pPr>
          </a:lstStyle>
          <a:p/>
        </p:txBody>
      </p:sp>
      <p:sp>
        <p:nvSpPr>
          <p:cNvPr id="174" name="Google Shape;174;p50"/>
          <p:cNvSpPr txBox="1"/>
          <p:nvPr>
            <p:ph idx="1" type="body"/>
          </p:nvPr>
        </p:nvSpPr>
        <p:spPr>
          <a:xfrm>
            <a:off x="3189416"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800"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75" name="Shape 175"/>
        <p:cNvGrpSpPr/>
        <p:nvPr/>
      </p:nvGrpSpPr>
      <p:grpSpPr>
        <a:xfrm>
          <a:off x="0" y="0"/>
          <a:ext cx="0" cy="0"/>
          <a:chOff x="0" y="0"/>
          <a:chExt cx="0" cy="0"/>
        </a:xfrm>
      </p:grpSpPr>
      <p:sp>
        <p:nvSpPr>
          <p:cNvPr id="176" name="Google Shape;176;p51"/>
          <p:cNvSpPr txBox="1"/>
          <p:nvPr/>
        </p:nvSpPr>
        <p:spPr>
          <a:xfrm flipH="1" rot="10800000">
            <a:off x="6550357" y="88"/>
            <a:ext cx="117297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7" name="Google Shape;177;p51"/>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8" name="Google Shape;178;p51"/>
          <p:cNvSpPr txBox="1"/>
          <p:nvPr>
            <p:ph type="title"/>
          </p:nvPr>
        </p:nvSpPr>
        <p:spPr>
          <a:xfrm>
            <a:off x="451959"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8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9pPr>
          </a:lstStyle>
          <a:p/>
        </p:txBody>
      </p:sp>
      <p:sp>
        <p:nvSpPr>
          <p:cNvPr id="179" name="Google Shape;179;p51"/>
          <p:cNvSpPr txBox="1"/>
          <p:nvPr>
            <p:ph idx="1" type="body"/>
          </p:nvPr>
        </p:nvSpPr>
        <p:spPr>
          <a:xfrm>
            <a:off x="451955" y="2930246"/>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180" name="Shape 180"/>
        <p:cNvGrpSpPr/>
        <p:nvPr/>
      </p:nvGrpSpPr>
      <p:grpSpPr>
        <a:xfrm>
          <a:off x="0" y="0"/>
          <a:ext cx="0" cy="0"/>
          <a:chOff x="0" y="0"/>
          <a:chExt cx="0" cy="0"/>
        </a:xfrm>
      </p:grpSpPr>
      <p:sp>
        <p:nvSpPr>
          <p:cNvPr id="181" name="Google Shape;181;p52"/>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2" name="Google Shape;182;p52"/>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3" name="Google Shape;183;p52"/>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9"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84" name="Google Shape;184;p52"/>
          <p:cNvSpPr txBox="1"/>
          <p:nvPr>
            <p:ph idx="1" type="subTitle"/>
          </p:nvPr>
        </p:nvSpPr>
        <p:spPr>
          <a:xfrm>
            <a:off x="530769" y="5556362"/>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9pPr>
          </a:lstStyle>
          <a:p/>
        </p:txBody>
      </p:sp>
      <p:sp>
        <p:nvSpPr>
          <p:cNvPr id="185" name="Google Shape;185;p52"/>
          <p:cNvSpPr txBox="1"/>
          <p:nvPr>
            <p:ph idx="2"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186" name="Shape 186"/>
        <p:cNvGrpSpPr/>
        <p:nvPr/>
      </p:nvGrpSpPr>
      <p:grpSpPr>
        <a:xfrm>
          <a:off x="0" y="0"/>
          <a:ext cx="0" cy="0"/>
          <a:chOff x="0" y="0"/>
          <a:chExt cx="0" cy="0"/>
        </a:xfrm>
      </p:grpSpPr>
      <p:sp>
        <p:nvSpPr>
          <p:cNvPr id="187" name="Google Shape;187;p5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88" name="Google Shape;188;p5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89" name="Shape 189"/>
        <p:cNvGrpSpPr/>
        <p:nvPr/>
      </p:nvGrpSpPr>
      <p:grpSpPr>
        <a:xfrm>
          <a:off x="0" y="0"/>
          <a:ext cx="0" cy="0"/>
          <a:chOff x="0" y="0"/>
          <a:chExt cx="0" cy="0"/>
        </a:xfrm>
      </p:grpSpPr>
      <p:sp>
        <p:nvSpPr>
          <p:cNvPr id="190" name="Google Shape;190;p54"/>
          <p:cNvSpPr txBox="1"/>
          <p:nvPr/>
        </p:nvSpPr>
        <p:spPr>
          <a:xfrm flipH="1" rot="10800000">
            <a:off x="1" y="-148"/>
            <a:ext cx="18280200" cy="93876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1" name="Google Shape;191;p54"/>
          <p:cNvSpPr/>
          <p:nvPr/>
        </p:nvSpPr>
        <p:spPr>
          <a:xfrm flipH="1" rot="10800000">
            <a:off x="1" y="9241104"/>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2" name="Google Shape;192;p54"/>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 name="Shape 193"/>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94" name="Shape 194"/>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195" name="Shape 195"/>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96" name="Shape 196"/>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97" name="Shape 197"/>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98" name="Shape 198"/>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99" name="Shape 199"/>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200" name="Shape 2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3.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9.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21" Type="http://schemas.openxmlformats.org/officeDocument/2006/relationships/theme" Target="../theme/theme1.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5" Type="http://schemas.openxmlformats.org/officeDocument/2006/relationships/slideLayout" Target="../slideLayouts/slideLayout54.xml"/><Relationship Id="rId14" Type="http://schemas.openxmlformats.org/officeDocument/2006/relationships/slideLayout" Target="../slideLayouts/slideLayout53.xml"/><Relationship Id="rId17" Type="http://schemas.openxmlformats.org/officeDocument/2006/relationships/slideLayout" Target="../slideLayouts/slideLayout56.xml"/><Relationship Id="rId16" Type="http://schemas.openxmlformats.org/officeDocument/2006/relationships/slideLayout" Target="../slideLayouts/slideLayout55.xml"/><Relationship Id="rId5" Type="http://schemas.openxmlformats.org/officeDocument/2006/relationships/slideLayout" Target="../slideLayouts/slideLayout44.xml"/><Relationship Id="rId19" Type="http://schemas.openxmlformats.org/officeDocument/2006/relationships/slideLayout" Target="../slideLayouts/slideLayout58.xml"/><Relationship Id="rId6" Type="http://schemas.openxmlformats.org/officeDocument/2006/relationships/slideLayout" Target="../slideLayouts/slideLayout45.xml"/><Relationship Id="rId18" Type="http://schemas.openxmlformats.org/officeDocument/2006/relationships/slideLayout" Target="../slideLayouts/slideLayout57.xml"/><Relationship Id="rId7" Type="http://schemas.openxmlformats.org/officeDocument/2006/relationships/slideLayout" Target="../slideLayouts/slideLayout46.xml"/><Relationship Id="rId8"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140" name="Shape 140"/>
        <p:cNvGrpSpPr/>
        <p:nvPr/>
      </p:nvGrpSpPr>
      <p:grpSpPr>
        <a:xfrm>
          <a:off x="0" y="0"/>
          <a:ext cx="0" cy="0"/>
          <a:chOff x="0" y="0"/>
          <a:chExt cx="0" cy="0"/>
        </a:xfrm>
      </p:grpSpPr>
      <p:sp>
        <p:nvSpPr>
          <p:cNvPr id="141" name="Google Shape;141;p42"/>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42" name="Google Shape;142;p42"/>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
        <p:nvSpPr>
          <p:cNvPr id="143" name="Google Shape;143;p42"/>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jpg"/><Relationship Id="rId4" Type="http://schemas.openxmlformats.org/officeDocument/2006/relationships/image" Target="../media/image11.png"/><Relationship Id="rId5" Type="http://schemas.openxmlformats.org/officeDocument/2006/relationships/image" Target="../media/image14.png"/><Relationship Id="rId6" Type="http://schemas.openxmlformats.org/officeDocument/2006/relationships/image" Target="../media/image13.png"/><Relationship Id="rId7" Type="http://schemas.openxmlformats.org/officeDocument/2006/relationships/image" Target="../media/image5.png"/><Relationship Id="rId8"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63"/>
          <p:cNvSpPr txBox="1"/>
          <p:nvPr>
            <p:ph type="ctrTitle"/>
          </p:nvPr>
        </p:nvSpPr>
        <p:spPr>
          <a:xfrm>
            <a:off x="780954" y="36368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Interacting with websites</a:t>
            </a:r>
            <a:endParaRPr/>
          </a:p>
        </p:txBody>
      </p:sp>
      <p:sp>
        <p:nvSpPr>
          <p:cNvPr id="206" name="Google Shape;206;p6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Section </a:t>
            </a:r>
            <a:r>
              <a:rPr lang="en"/>
              <a:t>7</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72"/>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317" name="Google Shape;317;p72"/>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The World Wide Web foundations</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The </a:t>
            </a:r>
            <a:r>
              <a:rPr lang="en" sz="3997">
                <a:solidFill>
                  <a:srgbClr val="434343"/>
                </a:solidFill>
                <a:latin typeface="Courier New"/>
                <a:ea typeface="Courier New"/>
                <a:cs typeface="Courier New"/>
                <a:sym typeface="Courier New"/>
              </a:rPr>
              <a:t>Requests</a:t>
            </a:r>
            <a:r>
              <a:rPr lang="en" sz="3997">
                <a:solidFill>
                  <a:srgbClr val="434343"/>
                </a:solidFill>
              </a:rPr>
              <a:t> library</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Code: download a file from a website</a:t>
            </a:r>
            <a:endParaRPr sz="3997">
              <a:solidFill>
                <a:srgbClr val="43434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73"/>
          <p:cNvSpPr txBox="1"/>
          <p:nvPr>
            <p:ph type="ctrTitle"/>
          </p:nvPr>
        </p:nvSpPr>
        <p:spPr>
          <a:xfrm>
            <a:off x="780954" y="3636866"/>
            <a:ext cx="16436587" cy="1866336"/>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Scraping web sites content </a:t>
            </a:r>
            <a:endParaRPr/>
          </a:p>
          <a:p>
            <a:pPr indent="0" lvl="0" marL="0" marR="0" rtl="0" algn="l">
              <a:lnSpc>
                <a:spcPct val="100000"/>
              </a:lnSpc>
              <a:spcBef>
                <a:spcPts val="0"/>
              </a:spcBef>
              <a:spcAft>
                <a:spcPts val="0"/>
              </a:spcAft>
              <a:buClr>
                <a:schemeClr val="lt1"/>
              </a:buClr>
              <a:buFont typeface="Calibri"/>
              <a:buNone/>
            </a:pPr>
            <a:r>
              <a:rPr lang="en"/>
              <a:t>with Beautifulsoup</a:t>
            </a:r>
            <a:endParaRPr b="0" i="0" sz="9596" u="none" cap="none" strike="noStrike">
              <a:solidFill>
                <a:schemeClr val="lt1"/>
              </a:solidFill>
              <a:latin typeface="Calibri"/>
              <a:ea typeface="Calibri"/>
              <a:cs typeface="Calibri"/>
              <a:sym typeface="Calibri"/>
            </a:endParaRPr>
          </a:p>
        </p:txBody>
      </p:sp>
      <p:sp>
        <p:nvSpPr>
          <p:cNvPr id="323" name="Google Shape;323;p7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cxnSp>
        <p:nvCxnSpPr>
          <p:cNvPr id="211" name="Google Shape;211;p64"/>
          <p:cNvCxnSpPr/>
          <p:nvPr/>
        </p:nvCxnSpPr>
        <p:spPr>
          <a:xfrm flipH="1" rot="10800000">
            <a:off x="1965878" y="4476739"/>
            <a:ext cx="15300" cy="2072700"/>
          </a:xfrm>
          <a:prstGeom prst="straightConnector1">
            <a:avLst/>
          </a:prstGeom>
          <a:noFill/>
          <a:ln cap="flat" cmpd="sng" w="9525">
            <a:solidFill>
              <a:schemeClr val="dk2"/>
            </a:solidFill>
            <a:prstDash val="solid"/>
            <a:round/>
            <a:headEnd len="sm" w="sm" type="none"/>
            <a:tailEnd len="med" w="med" type="oval"/>
          </a:ln>
        </p:spPr>
      </p:cxnSp>
      <p:sp>
        <p:nvSpPr>
          <p:cNvPr id="212" name="Google Shape;212;p64"/>
          <p:cNvSpPr txBox="1"/>
          <p:nvPr>
            <p:ph type="title"/>
          </p:nvPr>
        </p:nvSpPr>
        <p:spPr>
          <a:xfrm>
            <a:off x="2060075" y="4069938"/>
            <a:ext cx="5100000" cy="11574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lang="en" sz="3000">
                <a:solidFill>
                  <a:schemeClr val="dk1"/>
                </a:solidFill>
              </a:rPr>
              <a:t>Downloading web content to your local host using Requests</a:t>
            </a:r>
            <a:endParaRPr sz="3000">
              <a:solidFill>
                <a:schemeClr val="dk1"/>
              </a:solidFill>
            </a:endParaRPr>
          </a:p>
        </p:txBody>
      </p:sp>
      <p:sp>
        <p:nvSpPr>
          <p:cNvPr id="213" name="Google Shape;213;p64"/>
          <p:cNvSpPr txBox="1"/>
          <p:nvPr>
            <p:ph idx="1" type="body"/>
          </p:nvPr>
        </p:nvSpPr>
        <p:spPr>
          <a:xfrm>
            <a:off x="2060075" y="5074950"/>
            <a:ext cx="64254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Learn the technology pillars of the World Wide Web and start reading data from websites</a:t>
            </a:r>
            <a:endParaRPr sz="2400"/>
          </a:p>
        </p:txBody>
      </p:sp>
      <p:cxnSp>
        <p:nvCxnSpPr>
          <p:cNvPr id="214" name="Google Shape;214;p64"/>
          <p:cNvCxnSpPr/>
          <p:nvPr/>
        </p:nvCxnSpPr>
        <p:spPr>
          <a:xfrm>
            <a:off x="7043875" y="6589850"/>
            <a:ext cx="0" cy="2692800"/>
          </a:xfrm>
          <a:prstGeom prst="straightConnector1">
            <a:avLst/>
          </a:prstGeom>
          <a:noFill/>
          <a:ln cap="flat" cmpd="sng" w="9525">
            <a:solidFill>
              <a:schemeClr val="dk2"/>
            </a:solidFill>
            <a:prstDash val="solid"/>
            <a:round/>
            <a:headEnd len="sm" w="sm" type="none"/>
            <a:tailEnd len="med" w="med" type="oval"/>
          </a:ln>
        </p:spPr>
      </p:cxnSp>
      <p:sp>
        <p:nvSpPr>
          <p:cNvPr id="215" name="Google Shape;215;p64"/>
          <p:cNvSpPr txBox="1"/>
          <p:nvPr>
            <p:ph type="title"/>
          </p:nvPr>
        </p:nvSpPr>
        <p:spPr>
          <a:xfrm>
            <a:off x="7120975" y="7271025"/>
            <a:ext cx="48087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Scraping web sites content with Beautifulsoup</a:t>
            </a:r>
            <a:endParaRPr sz="3000">
              <a:solidFill>
                <a:schemeClr val="dk1"/>
              </a:solidFill>
            </a:endParaRPr>
          </a:p>
        </p:txBody>
      </p:sp>
      <p:sp>
        <p:nvSpPr>
          <p:cNvPr id="216" name="Google Shape;216;p64"/>
          <p:cNvSpPr txBox="1"/>
          <p:nvPr>
            <p:ph idx="1" type="body"/>
          </p:nvPr>
        </p:nvSpPr>
        <p:spPr>
          <a:xfrm>
            <a:off x="7120075" y="8109775"/>
            <a:ext cx="5100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Learn how HTML web pages work in order to scrape information off them</a:t>
            </a:r>
            <a:endParaRPr sz="2400"/>
          </a:p>
        </p:txBody>
      </p:sp>
      <p:sp>
        <p:nvSpPr>
          <p:cNvPr id="217" name="Google Shape;217;p64"/>
          <p:cNvSpPr txBox="1"/>
          <p:nvPr>
            <p:ph type="title"/>
          </p:nvPr>
        </p:nvSpPr>
        <p:spPr>
          <a:xfrm>
            <a:off x="940070" y="1475178"/>
            <a:ext cx="16443600" cy="1535400"/>
          </a:xfrm>
          <a:prstGeom prst="rect">
            <a:avLst/>
          </a:prstGeom>
          <a:noFill/>
          <a:ln>
            <a:noFill/>
          </a:ln>
        </p:spPr>
        <p:txBody>
          <a:bodyPr anchorCtr="0" anchor="b"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b="0" i="0" lang="en" sz="3200" u="none" cap="none" strike="noStrike">
                <a:solidFill>
                  <a:schemeClr val="lt1"/>
                </a:solidFill>
                <a:latin typeface="Calibri"/>
                <a:ea typeface="Calibri"/>
                <a:cs typeface="Calibri"/>
                <a:sym typeface="Calibri"/>
              </a:rPr>
              <a:t>What We’ll Learn</a:t>
            </a:r>
            <a:endParaRPr/>
          </a:p>
        </p:txBody>
      </p:sp>
      <p:sp>
        <p:nvSpPr>
          <p:cNvPr id="218" name="Google Shape;218;p64"/>
          <p:cNvSpPr txBox="1"/>
          <p:nvPr>
            <p:ph type="title"/>
          </p:nvPr>
        </p:nvSpPr>
        <p:spPr>
          <a:xfrm>
            <a:off x="10545475" y="4142725"/>
            <a:ext cx="63438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sz="3000">
                <a:solidFill>
                  <a:schemeClr val="dk1"/>
                </a:solidFill>
              </a:rPr>
              <a:t>Scripting your browser with Selenium</a:t>
            </a:r>
            <a:endParaRPr sz="3000">
              <a:solidFill>
                <a:schemeClr val="dk1"/>
              </a:solidFill>
            </a:endParaRPr>
          </a:p>
        </p:txBody>
      </p:sp>
      <p:sp>
        <p:nvSpPr>
          <p:cNvPr id="219" name="Google Shape;219;p64"/>
          <p:cNvSpPr txBox="1"/>
          <p:nvPr>
            <p:ph idx="1" type="body"/>
          </p:nvPr>
        </p:nvSpPr>
        <p:spPr>
          <a:xfrm>
            <a:off x="10545475" y="4947100"/>
            <a:ext cx="5976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Learn how to emulate human interaction with websites through browser automation</a:t>
            </a:r>
            <a:endParaRPr sz="2400"/>
          </a:p>
        </p:txBody>
      </p:sp>
      <p:cxnSp>
        <p:nvCxnSpPr>
          <p:cNvPr id="220" name="Google Shape;220;p64"/>
          <p:cNvCxnSpPr/>
          <p:nvPr/>
        </p:nvCxnSpPr>
        <p:spPr>
          <a:xfrm rot="10800000">
            <a:off x="10393064" y="4219402"/>
            <a:ext cx="0" cy="2311200"/>
          </a:xfrm>
          <a:prstGeom prst="straightConnector1">
            <a:avLst/>
          </a:prstGeom>
          <a:noFill/>
          <a:ln cap="flat" cmpd="sng" w="9525">
            <a:solidFill>
              <a:schemeClr val="dk2"/>
            </a:solidFill>
            <a:prstDash val="solid"/>
            <a:round/>
            <a:headEnd len="sm" w="sm" type="none"/>
            <a:tailEnd len="med" w="med" type="oval"/>
          </a:ln>
        </p:spPr>
      </p:cxnSp>
      <p:grpSp>
        <p:nvGrpSpPr>
          <p:cNvPr id="221" name="Google Shape;221;p64"/>
          <p:cNvGrpSpPr/>
          <p:nvPr/>
        </p:nvGrpSpPr>
        <p:grpSpPr>
          <a:xfrm>
            <a:off x="517339" y="5981896"/>
            <a:ext cx="17404340" cy="1335533"/>
            <a:chOff x="383437" y="2845250"/>
            <a:chExt cx="8377137" cy="667800"/>
          </a:xfrm>
        </p:grpSpPr>
        <p:sp>
          <p:nvSpPr>
            <p:cNvPr id="222" name="Google Shape;222;p64"/>
            <p:cNvSpPr/>
            <p:nvPr/>
          </p:nvSpPr>
          <p:spPr>
            <a:xfrm rot="5400000">
              <a:off x="8137924" y="2890400"/>
              <a:ext cx="667800" cy="577500"/>
            </a:xfrm>
            <a:prstGeom prst="triangle">
              <a:avLst>
                <a:gd fmla="val 50000" name="adj"/>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223" name="Google Shape;223;p64"/>
            <p:cNvSpPr/>
            <p:nvPr/>
          </p:nvSpPr>
          <p:spPr>
            <a:xfrm>
              <a:off x="383437" y="3057650"/>
              <a:ext cx="7904700" cy="243000"/>
            </a:xfrm>
            <a:prstGeom prst="rect">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227" name="Shape 227"/>
        <p:cNvGrpSpPr/>
        <p:nvPr/>
      </p:nvGrpSpPr>
      <p:grpSpPr>
        <a:xfrm>
          <a:off x="0" y="0"/>
          <a:ext cx="0" cy="0"/>
          <a:chOff x="0" y="0"/>
          <a:chExt cx="0" cy="0"/>
        </a:xfrm>
      </p:grpSpPr>
      <p:sp>
        <p:nvSpPr>
          <p:cNvPr id="228" name="Google Shape;228;p65"/>
          <p:cNvSpPr txBox="1"/>
          <p:nvPr>
            <p:ph type="ctrTitle"/>
          </p:nvPr>
        </p:nvSpPr>
        <p:spPr>
          <a:xfrm>
            <a:off x="628550" y="2608425"/>
            <a:ext cx="16165800" cy="4503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Downloading web content to your local host using Requests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66"/>
          <p:cNvSpPr txBox="1"/>
          <p:nvPr>
            <p:ph type="title"/>
          </p:nvPr>
        </p:nvSpPr>
        <p:spPr>
          <a:xfrm>
            <a:off x="200555" y="34902"/>
            <a:ext cx="17637370" cy="1204319"/>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234" name="Google Shape;234;p66"/>
          <p:cNvSpPr txBox="1"/>
          <p:nvPr>
            <p:ph idx="4294967295" type="body"/>
          </p:nvPr>
        </p:nvSpPr>
        <p:spPr>
          <a:xfrm>
            <a:off x="421350" y="1777593"/>
            <a:ext cx="17416800" cy="34110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The World Wide Web foundations</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The </a:t>
            </a:r>
            <a:r>
              <a:rPr lang="en" sz="3997">
                <a:solidFill>
                  <a:srgbClr val="434343"/>
                </a:solidFill>
                <a:latin typeface="Courier New"/>
                <a:ea typeface="Courier New"/>
                <a:cs typeface="Courier New"/>
                <a:sym typeface="Courier New"/>
              </a:rPr>
              <a:t>Requests</a:t>
            </a:r>
            <a:r>
              <a:rPr lang="en" sz="3997">
                <a:solidFill>
                  <a:srgbClr val="434343"/>
                </a:solidFill>
              </a:rPr>
              <a:t> library</a:t>
            </a:r>
            <a:endParaRPr sz="3997">
              <a:solidFill>
                <a:srgbClr val="434343"/>
              </a:solidFill>
            </a:endParaRPr>
          </a:p>
          <a:p>
            <a:pPr indent="-723085" lvl="0" marL="913585" marR="0" rtl="0" algn="l">
              <a:lnSpc>
                <a:spcPct val="115000"/>
              </a:lnSpc>
              <a:spcBef>
                <a:spcPts val="1600"/>
              </a:spcBef>
              <a:spcAft>
                <a:spcPts val="0"/>
              </a:spcAft>
              <a:buClr>
                <a:srgbClr val="434343"/>
              </a:buClr>
              <a:buSzPts val="3997"/>
              <a:buFont typeface="Calibri"/>
              <a:buChar char="●"/>
            </a:pPr>
            <a:r>
              <a:rPr lang="en" sz="3997">
                <a:solidFill>
                  <a:srgbClr val="434343"/>
                </a:solidFill>
              </a:rPr>
              <a:t>Code: download a file from a website</a:t>
            </a:r>
            <a:endParaRPr sz="3997">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6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The World Wide Web foundations (1/3)</a:t>
            </a:r>
            <a:endParaRPr b="0" i="0" sz="4395" u="none" cap="none" strike="noStrike">
              <a:solidFill>
                <a:schemeClr val="lt1"/>
              </a:solidFill>
              <a:latin typeface="Calibri"/>
              <a:ea typeface="Calibri"/>
              <a:cs typeface="Calibri"/>
              <a:sym typeface="Calibri"/>
            </a:endParaRPr>
          </a:p>
        </p:txBody>
      </p:sp>
      <p:sp>
        <p:nvSpPr>
          <p:cNvPr id="240" name="Google Shape;240;p67"/>
          <p:cNvSpPr txBox="1"/>
          <p:nvPr>
            <p:ph idx="4294967295" type="body"/>
          </p:nvPr>
        </p:nvSpPr>
        <p:spPr>
          <a:xfrm>
            <a:off x="497550" y="1777600"/>
            <a:ext cx="11732700" cy="1837200"/>
          </a:xfrm>
          <a:prstGeom prst="rect">
            <a:avLst/>
          </a:prstGeom>
          <a:noFill/>
          <a:ln>
            <a:noFill/>
          </a:ln>
        </p:spPr>
        <p:txBody>
          <a:bodyPr anchorCtr="0" anchor="t" bIns="182675" lIns="182675" spcFirstLastPara="1" rIns="182675" wrap="square" tIns="182675">
            <a:noAutofit/>
          </a:bodyPr>
          <a:lstStyle/>
          <a:p>
            <a:pPr indent="-659775" lvl="0" marL="913584" marR="0" rtl="0" algn="l">
              <a:lnSpc>
                <a:spcPct val="115000"/>
              </a:lnSpc>
              <a:spcBef>
                <a:spcPts val="1600"/>
              </a:spcBef>
              <a:spcAft>
                <a:spcPts val="0"/>
              </a:spcAft>
              <a:buClr>
                <a:srgbClr val="434343"/>
              </a:buClr>
              <a:buSzPts val="3000"/>
              <a:buFont typeface="Calibri"/>
              <a:buChar char="●"/>
            </a:pPr>
            <a:r>
              <a:rPr lang="en" sz="3000">
                <a:solidFill>
                  <a:srgbClr val="434343"/>
                </a:solidFill>
              </a:rPr>
              <a:t>The </a:t>
            </a:r>
            <a:r>
              <a:rPr b="1" lang="en" sz="3000">
                <a:solidFill>
                  <a:srgbClr val="434343"/>
                </a:solidFill>
              </a:rPr>
              <a:t>World Wide Web </a:t>
            </a:r>
            <a:r>
              <a:rPr lang="en" sz="3000">
                <a:solidFill>
                  <a:srgbClr val="434343"/>
                </a:solidFill>
              </a:rPr>
              <a:t>is a part of the Internet given by all resources (files, documents, multimedia, etc.) </a:t>
            </a:r>
            <a:r>
              <a:rPr i="1" lang="en" sz="3000">
                <a:solidFill>
                  <a:srgbClr val="434343"/>
                </a:solidFill>
              </a:rPr>
              <a:t>accessible via hyperlinks</a:t>
            </a:r>
            <a:r>
              <a:rPr lang="en" sz="3000">
                <a:solidFill>
                  <a:srgbClr val="434343"/>
                </a:solidFill>
              </a:rPr>
              <a:t> and that can be </a:t>
            </a:r>
            <a:r>
              <a:rPr i="1" lang="en" sz="3000">
                <a:solidFill>
                  <a:srgbClr val="434343"/>
                </a:solidFill>
              </a:rPr>
              <a:t>interacted with using a web browser</a:t>
            </a:r>
            <a:r>
              <a:rPr lang="en" sz="3000">
                <a:solidFill>
                  <a:srgbClr val="434343"/>
                </a:solidFill>
              </a:rPr>
              <a:t> </a:t>
            </a:r>
            <a:endParaRPr sz="3000">
              <a:solidFill>
                <a:srgbClr val="434343"/>
              </a:solidFill>
            </a:endParaRPr>
          </a:p>
        </p:txBody>
      </p:sp>
      <p:sp>
        <p:nvSpPr>
          <p:cNvPr id="241" name="Google Shape;241;p67"/>
          <p:cNvSpPr txBox="1"/>
          <p:nvPr/>
        </p:nvSpPr>
        <p:spPr>
          <a:xfrm>
            <a:off x="649950" y="7035300"/>
            <a:ext cx="10992300" cy="2119500"/>
          </a:xfrm>
          <a:prstGeom prst="rect">
            <a:avLst/>
          </a:prstGeom>
          <a:noFill/>
          <a:ln>
            <a:noFill/>
          </a:ln>
        </p:spPr>
        <p:txBody>
          <a:bodyPr anchorCtr="0" anchor="ctr" bIns="91425" lIns="91425" spcFirstLastPara="1" rIns="91425" wrap="square" tIns="91425">
            <a:noAutofit/>
          </a:bodyPr>
          <a:lstStyle/>
          <a:p>
            <a:pPr indent="-659775" lvl="0" marL="913584" rtl="0" algn="l">
              <a:lnSpc>
                <a:spcPct val="115000"/>
              </a:lnSpc>
              <a:spcBef>
                <a:spcPts val="160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Browsers</a:t>
            </a:r>
            <a:r>
              <a:rPr lang="en" sz="3000">
                <a:solidFill>
                  <a:srgbClr val="434343"/>
                </a:solidFill>
                <a:latin typeface="Calibri"/>
                <a:ea typeface="Calibri"/>
                <a:cs typeface="Calibri"/>
                <a:sym typeface="Calibri"/>
              </a:rPr>
              <a:t> are programs that allow to </a:t>
            </a:r>
            <a:r>
              <a:rPr i="1" lang="en" sz="3000">
                <a:solidFill>
                  <a:srgbClr val="434343"/>
                </a:solidFill>
                <a:latin typeface="Calibri"/>
                <a:ea typeface="Calibri"/>
                <a:cs typeface="Calibri"/>
                <a:sym typeface="Calibri"/>
              </a:rPr>
              <a:t>address, load, render and interact with</a:t>
            </a:r>
            <a:r>
              <a:rPr lang="en" sz="3000">
                <a:solidFill>
                  <a:srgbClr val="434343"/>
                </a:solidFill>
                <a:latin typeface="Calibri"/>
                <a:ea typeface="Calibri"/>
                <a:cs typeface="Calibri"/>
                <a:sym typeface="Calibri"/>
              </a:rPr>
              <a:t> web resources</a:t>
            </a:r>
            <a:endParaRPr i="1" sz="3000"/>
          </a:p>
        </p:txBody>
      </p:sp>
      <p:sp>
        <p:nvSpPr>
          <p:cNvPr id="242" name="Google Shape;242;p67"/>
          <p:cNvSpPr txBox="1"/>
          <p:nvPr/>
        </p:nvSpPr>
        <p:spPr>
          <a:xfrm>
            <a:off x="573750" y="4346650"/>
            <a:ext cx="11732700" cy="2310600"/>
          </a:xfrm>
          <a:prstGeom prst="rect">
            <a:avLst/>
          </a:prstGeom>
          <a:noFill/>
          <a:ln>
            <a:noFill/>
          </a:ln>
        </p:spPr>
        <p:txBody>
          <a:bodyPr anchorCtr="0" anchor="ctr" bIns="91425" lIns="91425" spcFirstLastPara="1" rIns="91425" wrap="square" tIns="91425">
            <a:noAutofit/>
          </a:bodyPr>
          <a:lstStyle/>
          <a:p>
            <a:pPr indent="-659775" lvl="0" marL="913584" rtl="0" algn="l">
              <a:lnSpc>
                <a:spcPct val="115000"/>
              </a:lnSpc>
              <a:spcBef>
                <a:spcPts val="160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Websites</a:t>
            </a:r>
            <a:r>
              <a:rPr lang="en" sz="3000">
                <a:solidFill>
                  <a:srgbClr val="434343"/>
                </a:solidFill>
                <a:latin typeface="Calibri"/>
                <a:ea typeface="Calibri"/>
                <a:cs typeface="Calibri"/>
                <a:sym typeface="Calibri"/>
              </a:rPr>
              <a:t> are sets of related web resources that are reachable under one domain name. </a:t>
            </a:r>
            <a:r>
              <a:rPr b="1" lang="en" sz="3000">
                <a:solidFill>
                  <a:srgbClr val="434343"/>
                </a:solidFill>
                <a:latin typeface="Calibri"/>
                <a:ea typeface="Calibri"/>
                <a:cs typeface="Calibri"/>
                <a:sym typeface="Calibri"/>
              </a:rPr>
              <a:t>Web pages </a:t>
            </a:r>
            <a:r>
              <a:rPr lang="en" sz="3000">
                <a:solidFill>
                  <a:srgbClr val="434343"/>
                </a:solidFill>
                <a:latin typeface="Calibri"/>
                <a:ea typeface="Calibri"/>
                <a:cs typeface="Calibri"/>
                <a:sym typeface="Calibri"/>
              </a:rPr>
              <a:t>are text documents formatted using a markup language (</a:t>
            </a:r>
            <a:r>
              <a:rPr i="1" lang="en" sz="3000">
                <a:solidFill>
                  <a:srgbClr val="434343"/>
                </a:solidFill>
                <a:latin typeface="Calibri"/>
                <a:ea typeface="Calibri"/>
                <a:cs typeface="Calibri"/>
                <a:sym typeface="Calibri"/>
              </a:rPr>
              <a:t>HTML</a:t>
            </a:r>
            <a:r>
              <a:rPr lang="en" sz="3000">
                <a:solidFill>
                  <a:srgbClr val="434343"/>
                </a:solidFill>
                <a:latin typeface="Calibri"/>
                <a:ea typeface="Calibri"/>
                <a:cs typeface="Calibri"/>
                <a:sym typeface="Calibri"/>
              </a:rPr>
              <a:t>): this tells browsers how information is structured, and sometimes how it should be rendered graphically</a:t>
            </a:r>
            <a:endParaRPr sz="3000"/>
          </a:p>
        </p:txBody>
      </p:sp>
      <p:pic>
        <p:nvPicPr>
          <p:cNvPr id="243" name="Google Shape;243;p67"/>
          <p:cNvPicPr preferRelativeResize="0"/>
          <p:nvPr/>
        </p:nvPicPr>
        <p:blipFill>
          <a:blip r:embed="rId3">
            <a:alphaModFix/>
          </a:blip>
          <a:stretch>
            <a:fillRect/>
          </a:stretch>
        </p:blipFill>
        <p:spPr>
          <a:xfrm>
            <a:off x="13209850" y="1777607"/>
            <a:ext cx="2846701" cy="2277368"/>
          </a:xfrm>
          <a:prstGeom prst="rect">
            <a:avLst/>
          </a:prstGeom>
          <a:noFill/>
          <a:ln>
            <a:noFill/>
          </a:ln>
        </p:spPr>
      </p:pic>
      <p:grpSp>
        <p:nvGrpSpPr>
          <p:cNvPr id="244" name="Google Shape;244;p67"/>
          <p:cNvGrpSpPr/>
          <p:nvPr/>
        </p:nvGrpSpPr>
        <p:grpSpPr>
          <a:xfrm>
            <a:off x="13399950" y="2762500"/>
            <a:ext cx="3960900" cy="4035050"/>
            <a:chOff x="13399950" y="2762500"/>
            <a:chExt cx="3960900" cy="4035050"/>
          </a:xfrm>
        </p:grpSpPr>
        <p:sp>
          <p:nvSpPr>
            <p:cNvPr id="245" name="Google Shape;245;p67"/>
            <p:cNvSpPr/>
            <p:nvPr/>
          </p:nvSpPr>
          <p:spPr>
            <a:xfrm>
              <a:off x="13399950" y="4313850"/>
              <a:ext cx="3960900" cy="24837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67"/>
            <p:cNvSpPr/>
            <p:nvPr/>
          </p:nvSpPr>
          <p:spPr>
            <a:xfrm>
              <a:off x="13845325" y="2762500"/>
              <a:ext cx="582600" cy="522000"/>
            </a:xfrm>
            <a:prstGeom prst="ellipse">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7" name="Google Shape;247;p67"/>
            <p:cNvCxnSpPr>
              <a:stCxn id="246" idx="5"/>
              <a:endCxn id="245" idx="0"/>
            </p:cNvCxnSpPr>
            <p:nvPr/>
          </p:nvCxnSpPr>
          <p:spPr>
            <a:xfrm>
              <a:off x="14342605" y="3208055"/>
              <a:ext cx="1037700" cy="1105800"/>
            </a:xfrm>
            <a:prstGeom prst="straightConnector1">
              <a:avLst/>
            </a:prstGeom>
            <a:noFill/>
            <a:ln cap="flat" cmpd="sng" w="76200">
              <a:solidFill>
                <a:srgbClr val="FF0000"/>
              </a:solidFill>
              <a:prstDash val="solid"/>
              <a:round/>
              <a:headEnd len="med" w="med" type="none"/>
              <a:tailEnd len="med" w="med" type="none"/>
            </a:ln>
          </p:spPr>
        </p:cxnSp>
        <p:pic>
          <p:nvPicPr>
            <p:cNvPr id="248" name="Google Shape;248;p67"/>
            <p:cNvPicPr preferRelativeResize="0"/>
            <p:nvPr/>
          </p:nvPicPr>
          <p:blipFill>
            <a:blip r:embed="rId4">
              <a:alphaModFix/>
            </a:blip>
            <a:stretch>
              <a:fillRect/>
            </a:stretch>
          </p:blipFill>
          <p:spPr>
            <a:xfrm>
              <a:off x="14885275" y="5663250"/>
              <a:ext cx="860100" cy="994000"/>
            </a:xfrm>
            <a:prstGeom prst="rect">
              <a:avLst/>
            </a:prstGeom>
            <a:noFill/>
            <a:ln>
              <a:noFill/>
            </a:ln>
          </p:spPr>
        </p:pic>
        <p:pic>
          <p:nvPicPr>
            <p:cNvPr id="249" name="Google Shape;249;p67"/>
            <p:cNvPicPr preferRelativeResize="0"/>
            <p:nvPr/>
          </p:nvPicPr>
          <p:blipFill>
            <a:blip r:embed="rId5">
              <a:alphaModFix/>
            </a:blip>
            <a:stretch>
              <a:fillRect/>
            </a:stretch>
          </p:blipFill>
          <p:spPr>
            <a:xfrm>
              <a:off x="13684375" y="4610175"/>
              <a:ext cx="796925" cy="796925"/>
            </a:xfrm>
            <a:prstGeom prst="rect">
              <a:avLst/>
            </a:prstGeom>
            <a:noFill/>
            <a:ln>
              <a:noFill/>
            </a:ln>
          </p:spPr>
        </p:pic>
        <p:pic>
          <p:nvPicPr>
            <p:cNvPr id="250" name="Google Shape;250;p67"/>
            <p:cNvPicPr preferRelativeResize="0"/>
            <p:nvPr/>
          </p:nvPicPr>
          <p:blipFill>
            <a:blip r:embed="rId4">
              <a:alphaModFix/>
            </a:blip>
            <a:stretch>
              <a:fillRect/>
            </a:stretch>
          </p:blipFill>
          <p:spPr>
            <a:xfrm>
              <a:off x="16219625" y="4511650"/>
              <a:ext cx="860100" cy="994000"/>
            </a:xfrm>
            <a:prstGeom prst="rect">
              <a:avLst/>
            </a:prstGeom>
            <a:noFill/>
            <a:ln>
              <a:noFill/>
            </a:ln>
          </p:spPr>
        </p:pic>
        <p:pic>
          <p:nvPicPr>
            <p:cNvPr id="251" name="Google Shape;251;p67"/>
            <p:cNvPicPr preferRelativeResize="0"/>
            <p:nvPr/>
          </p:nvPicPr>
          <p:blipFill>
            <a:blip r:embed="rId4">
              <a:alphaModFix/>
            </a:blip>
            <a:stretch>
              <a:fillRect/>
            </a:stretch>
          </p:blipFill>
          <p:spPr>
            <a:xfrm>
              <a:off x="14885275" y="4511650"/>
              <a:ext cx="860100" cy="994000"/>
            </a:xfrm>
            <a:prstGeom prst="rect">
              <a:avLst/>
            </a:prstGeom>
            <a:noFill/>
            <a:ln>
              <a:noFill/>
            </a:ln>
          </p:spPr>
        </p:pic>
        <p:pic>
          <p:nvPicPr>
            <p:cNvPr id="252" name="Google Shape;252;p67"/>
            <p:cNvPicPr preferRelativeResize="0"/>
            <p:nvPr/>
          </p:nvPicPr>
          <p:blipFill>
            <a:blip r:embed="rId6">
              <a:alphaModFix/>
            </a:blip>
            <a:stretch>
              <a:fillRect/>
            </a:stretch>
          </p:blipFill>
          <p:spPr>
            <a:xfrm>
              <a:off x="13684375" y="5850765"/>
              <a:ext cx="796926" cy="618973"/>
            </a:xfrm>
            <a:prstGeom prst="rect">
              <a:avLst/>
            </a:prstGeom>
            <a:noFill/>
            <a:ln>
              <a:noFill/>
            </a:ln>
          </p:spPr>
        </p:pic>
        <p:cxnSp>
          <p:nvCxnSpPr>
            <p:cNvPr id="253" name="Google Shape;253;p67"/>
            <p:cNvCxnSpPr>
              <a:stCxn id="251" idx="3"/>
              <a:endCxn id="250" idx="1"/>
            </p:cNvCxnSpPr>
            <p:nvPr/>
          </p:nvCxnSpPr>
          <p:spPr>
            <a:xfrm>
              <a:off x="15745374" y="5008649"/>
              <a:ext cx="474300" cy="0"/>
            </a:xfrm>
            <a:prstGeom prst="straightConnector1">
              <a:avLst/>
            </a:prstGeom>
            <a:noFill/>
            <a:ln cap="flat" cmpd="sng" w="38100">
              <a:solidFill>
                <a:srgbClr val="4A86E8"/>
              </a:solidFill>
              <a:prstDash val="solid"/>
              <a:round/>
              <a:headEnd len="med" w="med" type="none"/>
              <a:tailEnd len="med" w="med" type="none"/>
            </a:ln>
          </p:spPr>
        </p:cxnSp>
        <p:cxnSp>
          <p:nvCxnSpPr>
            <p:cNvPr id="254" name="Google Shape;254;p67"/>
            <p:cNvCxnSpPr>
              <a:stCxn id="249" idx="3"/>
              <a:endCxn id="251" idx="1"/>
            </p:cNvCxnSpPr>
            <p:nvPr/>
          </p:nvCxnSpPr>
          <p:spPr>
            <a:xfrm>
              <a:off x="14481300" y="5008638"/>
              <a:ext cx="404100" cy="0"/>
            </a:xfrm>
            <a:prstGeom prst="straightConnector1">
              <a:avLst/>
            </a:prstGeom>
            <a:noFill/>
            <a:ln cap="flat" cmpd="sng" w="38100">
              <a:solidFill>
                <a:srgbClr val="4A86E8"/>
              </a:solidFill>
              <a:prstDash val="solid"/>
              <a:round/>
              <a:headEnd len="med" w="med" type="none"/>
              <a:tailEnd len="med" w="med" type="none"/>
            </a:ln>
          </p:spPr>
        </p:cxnSp>
        <p:cxnSp>
          <p:nvCxnSpPr>
            <p:cNvPr id="255" name="Google Shape;255;p67"/>
            <p:cNvCxnSpPr>
              <a:stCxn id="252" idx="3"/>
              <a:endCxn id="248" idx="1"/>
            </p:cNvCxnSpPr>
            <p:nvPr/>
          </p:nvCxnSpPr>
          <p:spPr>
            <a:xfrm>
              <a:off x="14481301" y="6160251"/>
              <a:ext cx="404100" cy="0"/>
            </a:xfrm>
            <a:prstGeom prst="straightConnector1">
              <a:avLst/>
            </a:prstGeom>
            <a:noFill/>
            <a:ln cap="flat" cmpd="sng" w="38100">
              <a:solidFill>
                <a:srgbClr val="4A86E8"/>
              </a:solidFill>
              <a:prstDash val="solid"/>
              <a:round/>
              <a:headEnd len="med" w="med" type="none"/>
              <a:tailEnd len="med" w="med" type="none"/>
            </a:ln>
          </p:spPr>
        </p:cxnSp>
        <p:cxnSp>
          <p:nvCxnSpPr>
            <p:cNvPr id="256" name="Google Shape;256;p67"/>
            <p:cNvCxnSpPr>
              <a:stCxn id="251" idx="2"/>
              <a:endCxn id="248" idx="0"/>
            </p:cNvCxnSpPr>
            <p:nvPr/>
          </p:nvCxnSpPr>
          <p:spPr>
            <a:xfrm>
              <a:off x="15315324" y="5505649"/>
              <a:ext cx="0" cy="157500"/>
            </a:xfrm>
            <a:prstGeom prst="straightConnector1">
              <a:avLst/>
            </a:prstGeom>
            <a:noFill/>
            <a:ln cap="flat" cmpd="sng" w="38100">
              <a:solidFill>
                <a:srgbClr val="4A86E8"/>
              </a:solidFill>
              <a:prstDash val="solid"/>
              <a:round/>
              <a:headEnd len="med" w="med" type="none"/>
              <a:tailEnd len="med" w="med" type="none"/>
            </a:ln>
          </p:spPr>
        </p:cxnSp>
      </p:grpSp>
      <p:grpSp>
        <p:nvGrpSpPr>
          <p:cNvPr id="257" name="Google Shape;257;p67"/>
          <p:cNvGrpSpPr/>
          <p:nvPr/>
        </p:nvGrpSpPr>
        <p:grpSpPr>
          <a:xfrm>
            <a:off x="13769132" y="6797550"/>
            <a:ext cx="3961018" cy="2867413"/>
            <a:chOff x="13769132" y="6797550"/>
            <a:chExt cx="3961018" cy="2867413"/>
          </a:xfrm>
        </p:grpSpPr>
        <p:pic>
          <p:nvPicPr>
            <p:cNvPr id="258" name="Google Shape;258;p67"/>
            <p:cNvPicPr preferRelativeResize="0"/>
            <p:nvPr/>
          </p:nvPicPr>
          <p:blipFill>
            <a:blip r:embed="rId7">
              <a:alphaModFix/>
            </a:blip>
            <a:stretch>
              <a:fillRect/>
            </a:stretch>
          </p:blipFill>
          <p:spPr>
            <a:xfrm>
              <a:off x="13769132" y="7354363"/>
              <a:ext cx="3961018" cy="2310601"/>
            </a:xfrm>
            <a:prstGeom prst="rect">
              <a:avLst/>
            </a:prstGeom>
            <a:noFill/>
            <a:ln>
              <a:noFill/>
            </a:ln>
          </p:spPr>
        </p:pic>
        <p:cxnSp>
          <p:nvCxnSpPr>
            <p:cNvPr id="259" name="Google Shape;259;p67"/>
            <p:cNvCxnSpPr>
              <a:stCxn id="245" idx="2"/>
            </p:cNvCxnSpPr>
            <p:nvPr/>
          </p:nvCxnSpPr>
          <p:spPr>
            <a:xfrm>
              <a:off x="15380400" y="6797550"/>
              <a:ext cx="103200" cy="1034700"/>
            </a:xfrm>
            <a:prstGeom prst="straightConnector1">
              <a:avLst/>
            </a:prstGeom>
            <a:noFill/>
            <a:ln cap="flat" cmpd="sng" w="76200">
              <a:solidFill>
                <a:srgbClr val="FF0000"/>
              </a:solidFill>
              <a:prstDash val="solid"/>
              <a:round/>
              <a:headEnd len="med" w="med" type="none"/>
              <a:tailEnd len="med" w="med" type="none"/>
            </a:ln>
          </p:spPr>
        </p:cxnSp>
        <p:sp>
          <p:nvSpPr>
            <p:cNvPr id="260" name="Google Shape;260;p67"/>
            <p:cNvSpPr/>
            <p:nvPr/>
          </p:nvSpPr>
          <p:spPr>
            <a:xfrm>
              <a:off x="14298725" y="7556025"/>
              <a:ext cx="2901900" cy="17373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1" name="Google Shape;261;p67"/>
            <p:cNvPicPr preferRelativeResize="0"/>
            <p:nvPr/>
          </p:nvPicPr>
          <p:blipFill>
            <a:blip r:embed="rId8">
              <a:alphaModFix/>
            </a:blip>
            <a:stretch>
              <a:fillRect/>
            </a:stretch>
          </p:blipFill>
          <p:spPr>
            <a:xfrm>
              <a:off x="14480373" y="7691681"/>
              <a:ext cx="2606225" cy="1465995"/>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5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68"/>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The World Wide Web foundations (2/3)</a:t>
            </a:r>
            <a:endParaRPr b="0" i="0" sz="4395" u="none" cap="none" strike="noStrike">
              <a:solidFill>
                <a:schemeClr val="lt1"/>
              </a:solidFill>
              <a:latin typeface="Calibri"/>
              <a:ea typeface="Calibri"/>
              <a:cs typeface="Calibri"/>
              <a:sym typeface="Calibri"/>
            </a:endParaRPr>
          </a:p>
        </p:txBody>
      </p:sp>
      <p:sp>
        <p:nvSpPr>
          <p:cNvPr id="267" name="Google Shape;267;p68"/>
          <p:cNvSpPr txBox="1"/>
          <p:nvPr>
            <p:ph idx="4294967295" type="body"/>
          </p:nvPr>
        </p:nvSpPr>
        <p:spPr>
          <a:xfrm>
            <a:off x="497550" y="1777600"/>
            <a:ext cx="17340300" cy="1837200"/>
          </a:xfrm>
          <a:prstGeom prst="rect">
            <a:avLst/>
          </a:prstGeom>
          <a:noFill/>
          <a:ln>
            <a:noFill/>
          </a:ln>
        </p:spPr>
        <p:txBody>
          <a:bodyPr anchorCtr="0" anchor="t" bIns="182675" lIns="182675" spcFirstLastPara="1" rIns="182675" wrap="square" tIns="182675">
            <a:noAutofit/>
          </a:bodyPr>
          <a:lstStyle/>
          <a:p>
            <a:pPr indent="-659775" lvl="0" marL="913584" marR="0" rtl="0" algn="l">
              <a:lnSpc>
                <a:spcPct val="115000"/>
              </a:lnSpc>
              <a:spcBef>
                <a:spcPts val="1600"/>
              </a:spcBef>
              <a:spcAft>
                <a:spcPts val="0"/>
              </a:spcAft>
              <a:buClr>
                <a:srgbClr val="434343"/>
              </a:buClr>
              <a:buSzPts val="3000"/>
              <a:buFont typeface="Calibri"/>
              <a:buChar char="●"/>
            </a:pPr>
            <a:r>
              <a:rPr lang="en" sz="3000">
                <a:solidFill>
                  <a:srgbClr val="434343"/>
                </a:solidFill>
              </a:rPr>
              <a:t>Each resource on the Web has a </a:t>
            </a:r>
            <a:r>
              <a:rPr i="1" lang="en" sz="3000">
                <a:solidFill>
                  <a:srgbClr val="434343"/>
                </a:solidFill>
              </a:rPr>
              <a:t>unique</a:t>
            </a:r>
            <a:r>
              <a:rPr lang="en" sz="3000">
                <a:solidFill>
                  <a:srgbClr val="434343"/>
                </a:solidFill>
              </a:rPr>
              <a:t> </a:t>
            </a:r>
            <a:r>
              <a:rPr b="1" lang="en" sz="3000">
                <a:solidFill>
                  <a:srgbClr val="434343"/>
                </a:solidFill>
              </a:rPr>
              <a:t>Uniform Resource Locator (URL)</a:t>
            </a:r>
            <a:r>
              <a:rPr lang="en" sz="3000">
                <a:solidFill>
                  <a:srgbClr val="434343"/>
                </a:solidFill>
              </a:rPr>
              <a:t> that allows to understand where it can be found and how it can be requested</a:t>
            </a:r>
            <a:endParaRPr sz="3000">
              <a:solidFill>
                <a:srgbClr val="434343"/>
              </a:solidFill>
            </a:endParaRPr>
          </a:p>
        </p:txBody>
      </p:sp>
      <p:pic>
        <p:nvPicPr>
          <p:cNvPr id="268" name="Google Shape;268;p68"/>
          <p:cNvPicPr preferRelativeResize="0"/>
          <p:nvPr/>
        </p:nvPicPr>
        <p:blipFill>
          <a:blip r:embed="rId3">
            <a:alphaModFix/>
          </a:blip>
          <a:stretch>
            <a:fillRect/>
          </a:stretch>
        </p:blipFill>
        <p:spPr>
          <a:xfrm>
            <a:off x="2453050" y="3875275"/>
            <a:ext cx="12132700" cy="2779625"/>
          </a:xfrm>
          <a:prstGeom prst="rect">
            <a:avLst/>
          </a:prstGeom>
          <a:noFill/>
          <a:ln>
            <a:noFill/>
          </a:ln>
        </p:spPr>
      </p:pic>
      <p:grpSp>
        <p:nvGrpSpPr>
          <p:cNvPr id="269" name="Google Shape;269;p68"/>
          <p:cNvGrpSpPr/>
          <p:nvPr/>
        </p:nvGrpSpPr>
        <p:grpSpPr>
          <a:xfrm>
            <a:off x="1557600" y="6526800"/>
            <a:ext cx="4538700" cy="3373800"/>
            <a:chOff x="1557600" y="6526800"/>
            <a:chExt cx="4538700" cy="3373800"/>
          </a:xfrm>
        </p:grpSpPr>
        <p:sp>
          <p:nvSpPr>
            <p:cNvPr id="270" name="Google Shape;270;p68"/>
            <p:cNvSpPr txBox="1"/>
            <p:nvPr/>
          </p:nvSpPr>
          <p:spPr>
            <a:xfrm>
              <a:off x="1557600" y="7557600"/>
              <a:ext cx="4538700" cy="23430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1600"/>
                </a:spcBef>
                <a:spcAft>
                  <a:spcPts val="0"/>
                </a:spcAft>
                <a:buNone/>
              </a:pPr>
              <a:r>
                <a:rPr lang="en" sz="2200">
                  <a:solidFill>
                    <a:srgbClr val="434343"/>
                  </a:solidFill>
                  <a:latin typeface="Calibri"/>
                  <a:ea typeface="Calibri"/>
                  <a:cs typeface="Calibri"/>
                  <a:sym typeface="Calibri"/>
                </a:rPr>
                <a:t>The </a:t>
              </a:r>
              <a:r>
                <a:rPr b="1" lang="en" sz="2200">
                  <a:solidFill>
                    <a:srgbClr val="434343"/>
                  </a:solidFill>
                  <a:latin typeface="Calibri"/>
                  <a:ea typeface="Calibri"/>
                  <a:cs typeface="Calibri"/>
                  <a:sym typeface="Calibri"/>
                </a:rPr>
                <a:t>protocol</a:t>
              </a:r>
              <a:r>
                <a:rPr lang="en" sz="2200">
                  <a:solidFill>
                    <a:srgbClr val="434343"/>
                  </a:solidFill>
                  <a:latin typeface="Calibri"/>
                  <a:ea typeface="Calibri"/>
                  <a:cs typeface="Calibri"/>
                  <a:sym typeface="Calibri"/>
                </a:rPr>
                <a:t> states how the machine requesting the resource should talk to the machine holding it</a:t>
              </a:r>
              <a:endParaRPr sz="2200">
                <a:solidFill>
                  <a:srgbClr val="434343"/>
                </a:solidFill>
                <a:latin typeface="Calibri"/>
                <a:ea typeface="Calibri"/>
                <a:cs typeface="Calibri"/>
                <a:sym typeface="Calibri"/>
              </a:endParaRPr>
            </a:p>
            <a:p>
              <a:pPr indent="0" lvl="0" marL="0" rtl="0" algn="ctr">
                <a:lnSpc>
                  <a:spcPct val="115000"/>
                </a:lnSpc>
                <a:spcBef>
                  <a:spcPts val="1600"/>
                </a:spcBef>
                <a:spcAft>
                  <a:spcPts val="0"/>
                </a:spcAft>
                <a:buNone/>
              </a:pPr>
              <a:r>
                <a:rPr lang="en" sz="2200">
                  <a:solidFill>
                    <a:srgbClr val="434343"/>
                  </a:solidFill>
                  <a:latin typeface="Calibri"/>
                  <a:ea typeface="Calibri"/>
                  <a:cs typeface="Calibri"/>
                  <a:sym typeface="Calibri"/>
                </a:rPr>
                <a:t>More on this in a minute!</a:t>
              </a:r>
              <a:endParaRPr sz="2200">
                <a:solidFill>
                  <a:srgbClr val="434343"/>
                </a:solidFill>
                <a:latin typeface="Calibri"/>
                <a:ea typeface="Calibri"/>
                <a:cs typeface="Calibri"/>
                <a:sym typeface="Calibri"/>
              </a:endParaRPr>
            </a:p>
          </p:txBody>
        </p:sp>
        <p:cxnSp>
          <p:nvCxnSpPr>
            <p:cNvPr id="271" name="Google Shape;271;p68"/>
            <p:cNvCxnSpPr>
              <a:stCxn id="270" idx="0"/>
            </p:cNvCxnSpPr>
            <p:nvPr/>
          </p:nvCxnSpPr>
          <p:spPr>
            <a:xfrm flipH="1" rot="10800000">
              <a:off x="3826950" y="6526800"/>
              <a:ext cx="89100" cy="1030800"/>
            </a:xfrm>
            <a:prstGeom prst="straightConnector1">
              <a:avLst/>
            </a:prstGeom>
            <a:noFill/>
            <a:ln cap="flat" cmpd="sng" w="76200">
              <a:solidFill>
                <a:srgbClr val="FF0000"/>
              </a:solidFill>
              <a:prstDash val="solid"/>
              <a:round/>
              <a:headEnd len="med" w="med" type="none"/>
              <a:tailEnd len="med" w="med" type="none"/>
            </a:ln>
          </p:spPr>
        </p:cxnSp>
      </p:grpSp>
      <p:grpSp>
        <p:nvGrpSpPr>
          <p:cNvPr id="272" name="Google Shape;272;p68"/>
          <p:cNvGrpSpPr/>
          <p:nvPr/>
        </p:nvGrpSpPr>
        <p:grpSpPr>
          <a:xfrm>
            <a:off x="6426400" y="6466500"/>
            <a:ext cx="4520700" cy="3434100"/>
            <a:chOff x="6426400" y="6466500"/>
            <a:chExt cx="4520700" cy="3434100"/>
          </a:xfrm>
        </p:grpSpPr>
        <p:sp>
          <p:nvSpPr>
            <p:cNvPr id="273" name="Google Shape;273;p68"/>
            <p:cNvSpPr txBox="1"/>
            <p:nvPr/>
          </p:nvSpPr>
          <p:spPr>
            <a:xfrm>
              <a:off x="6426400" y="7562100"/>
              <a:ext cx="4520700" cy="2338500"/>
            </a:xfrm>
            <a:prstGeom prst="rect">
              <a:avLst/>
            </a:prstGeom>
            <a:noFill/>
            <a:ln cap="flat" cmpd="sng" w="76200">
              <a:solidFill>
                <a:srgbClr val="0000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1600"/>
                </a:spcBef>
                <a:spcAft>
                  <a:spcPts val="0"/>
                </a:spcAft>
                <a:buNone/>
              </a:pPr>
              <a:r>
                <a:rPr lang="en" sz="2200">
                  <a:solidFill>
                    <a:srgbClr val="434343"/>
                  </a:solidFill>
                  <a:latin typeface="Calibri"/>
                  <a:ea typeface="Calibri"/>
                  <a:cs typeface="Calibri"/>
                  <a:sym typeface="Calibri"/>
                </a:rPr>
                <a:t>The </a:t>
              </a:r>
              <a:r>
                <a:rPr b="1" lang="en" sz="2200">
                  <a:solidFill>
                    <a:srgbClr val="434343"/>
                  </a:solidFill>
                  <a:latin typeface="Calibri"/>
                  <a:ea typeface="Calibri"/>
                  <a:cs typeface="Calibri"/>
                  <a:sym typeface="Calibri"/>
                </a:rPr>
                <a:t>host</a:t>
              </a:r>
              <a:r>
                <a:rPr lang="en" sz="2200">
                  <a:solidFill>
                    <a:srgbClr val="434343"/>
                  </a:solidFill>
                  <a:latin typeface="Calibri"/>
                  <a:ea typeface="Calibri"/>
                  <a:cs typeface="Calibri"/>
                  <a:sym typeface="Calibri"/>
                </a:rPr>
                <a:t> is the domain name bound to the machine that holds the resource.It allows to be “found” and contacted using a protocol</a:t>
              </a:r>
              <a:endParaRPr sz="2200"/>
            </a:p>
          </p:txBody>
        </p:sp>
        <p:cxnSp>
          <p:nvCxnSpPr>
            <p:cNvPr id="274" name="Google Shape;274;p68"/>
            <p:cNvCxnSpPr>
              <a:stCxn id="273" idx="0"/>
            </p:cNvCxnSpPr>
            <p:nvPr/>
          </p:nvCxnSpPr>
          <p:spPr>
            <a:xfrm rot="10800000">
              <a:off x="6715750" y="6466500"/>
              <a:ext cx="1971000" cy="1095600"/>
            </a:xfrm>
            <a:prstGeom prst="straightConnector1">
              <a:avLst/>
            </a:prstGeom>
            <a:noFill/>
            <a:ln cap="flat" cmpd="sng" w="76200">
              <a:solidFill>
                <a:srgbClr val="0000FF"/>
              </a:solidFill>
              <a:prstDash val="solid"/>
              <a:round/>
              <a:headEnd len="med" w="med" type="none"/>
              <a:tailEnd len="med" w="med" type="none"/>
            </a:ln>
          </p:spPr>
        </p:cxnSp>
      </p:grpSp>
      <p:grpSp>
        <p:nvGrpSpPr>
          <p:cNvPr id="275" name="Google Shape;275;p68"/>
          <p:cNvGrpSpPr/>
          <p:nvPr/>
        </p:nvGrpSpPr>
        <p:grpSpPr>
          <a:xfrm>
            <a:off x="11238295" y="6486600"/>
            <a:ext cx="5444589" cy="3414000"/>
            <a:chOff x="11238826" y="6486600"/>
            <a:chExt cx="5007900" cy="3414000"/>
          </a:xfrm>
        </p:grpSpPr>
        <p:sp>
          <p:nvSpPr>
            <p:cNvPr id="276" name="Google Shape;276;p68"/>
            <p:cNvSpPr txBox="1"/>
            <p:nvPr/>
          </p:nvSpPr>
          <p:spPr>
            <a:xfrm>
              <a:off x="11238826" y="7562100"/>
              <a:ext cx="5007900" cy="2338500"/>
            </a:xfrm>
            <a:prstGeom prst="rect">
              <a:avLst/>
            </a:prstGeom>
            <a:noFill/>
            <a:ln cap="flat" cmpd="sng" w="7620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1600"/>
                </a:spcBef>
                <a:spcAft>
                  <a:spcPts val="0"/>
                </a:spcAft>
                <a:buNone/>
              </a:pPr>
              <a:r>
                <a:rPr lang="en" sz="2200">
                  <a:solidFill>
                    <a:srgbClr val="434343"/>
                  </a:solidFill>
                  <a:latin typeface="Calibri"/>
                  <a:ea typeface="Calibri"/>
                  <a:cs typeface="Calibri"/>
                  <a:sym typeface="Calibri"/>
                </a:rPr>
                <a:t>The </a:t>
              </a:r>
              <a:r>
                <a:rPr b="1" lang="en" sz="2200">
                  <a:solidFill>
                    <a:srgbClr val="434343"/>
                  </a:solidFill>
                  <a:latin typeface="Calibri"/>
                  <a:ea typeface="Calibri"/>
                  <a:cs typeface="Calibri"/>
                  <a:sym typeface="Calibri"/>
                </a:rPr>
                <a:t>path</a:t>
              </a:r>
              <a:r>
                <a:rPr lang="en" sz="2200">
                  <a:solidFill>
                    <a:srgbClr val="434343"/>
                  </a:solidFill>
                  <a:latin typeface="Calibri"/>
                  <a:ea typeface="Calibri"/>
                  <a:cs typeface="Calibri"/>
                  <a:sym typeface="Calibri"/>
                </a:rPr>
                <a:t> says where the resource can be found in the local filesystem of the machine holding it. It usually also tells what kind of resource it is (web page, video, image, etc.)</a:t>
              </a:r>
              <a:endParaRPr sz="2200"/>
            </a:p>
          </p:txBody>
        </p:sp>
        <p:cxnSp>
          <p:nvCxnSpPr>
            <p:cNvPr id="277" name="Google Shape;277;p68"/>
            <p:cNvCxnSpPr>
              <a:stCxn id="276" idx="0"/>
            </p:cNvCxnSpPr>
            <p:nvPr/>
          </p:nvCxnSpPr>
          <p:spPr>
            <a:xfrm rot="10800000">
              <a:off x="11398276" y="6486600"/>
              <a:ext cx="2344500" cy="1075500"/>
            </a:xfrm>
            <a:prstGeom prst="straightConnector1">
              <a:avLst/>
            </a:prstGeom>
            <a:noFill/>
            <a:ln cap="flat" cmpd="sng" w="76200">
              <a:solidFill>
                <a:srgbClr val="000000"/>
              </a:solidFill>
              <a:prstDash val="solid"/>
              <a:round/>
              <a:headEnd len="med" w="med" type="none"/>
              <a:tailEnd len="med" w="med"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69"/>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The World Wide Web foundations (3/3)</a:t>
            </a:r>
            <a:endParaRPr b="0" i="0" sz="4395" u="none" cap="none" strike="noStrike">
              <a:solidFill>
                <a:schemeClr val="lt1"/>
              </a:solidFill>
              <a:latin typeface="Calibri"/>
              <a:ea typeface="Calibri"/>
              <a:cs typeface="Calibri"/>
              <a:sym typeface="Calibri"/>
            </a:endParaRPr>
          </a:p>
        </p:txBody>
      </p:sp>
      <p:sp>
        <p:nvSpPr>
          <p:cNvPr id="283" name="Google Shape;283;p69"/>
          <p:cNvSpPr txBox="1"/>
          <p:nvPr>
            <p:ph idx="4294967295" type="body"/>
          </p:nvPr>
        </p:nvSpPr>
        <p:spPr>
          <a:xfrm>
            <a:off x="421350" y="1777598"/>
            <a:ext cx="17416800" cy="2428800"/>
          </a:xfrm>
          <a:prstGeom prst="rect">
            <a:avLst/>
          </a:prstGeom>
          <a:noFill/>
          <a:ln>
            <a:noFill/>
          </a:ln>
        </p:spPr>
        <p:txBody>
          <a:bodyPr anchorCtr="0" anchor="t" bIns="182675" lIns="182675" spcFirstLastPara="1" rIns="182675" wrap="square" tIns="182675">
            <a:noAutofit/>
          </a:bodyPr>
          <a:lstStyle/>
          <a:p>
            <a:pPr indent="-659775" lvl="0" marL="913584" marR="0" rtl="0" algn="l">
              <a:lnSpc>
                <a:spcPct val="115000"/>
              </a:lnSpc>
              <a:spcBef>
                <a:spcPts val="1600"/>
              </a:spcBef>
              <a:spcAft>
                <a:spcPts val="0"/>
              </a:spcAft>
              <a:buClr>
                <a:srgbClr val="434343"/>
              </a:buClr>
              <a:buSzPts val="3000"/>
              <a:buFont typeface="Calibri"/>
              <a:buChar char="●"/>
            </a:pPr>
            <a:r>
              <a:rPr b="1" lang="en" sz="3000">
                <a:solidFill>
                  <a:srgbClr val="434343"/>
                </a:solidFill>
              </a:rPr>
              <a:t>Protocols</a:t>
            </a:r>
            <a:r>
              <a:rPr lang="en" sz="3000">
                <a:solidFill>
                  <a:srgbClr val="434343"/>
                </a:solidFill>
              </a:rPr>
              <a:t> are </a:t>
            </a:r>
            <a:r>
              <a:rPr i="1" lang="en" sz="3000">
                <a:solidFill>
                  <a:srgbClr val="434343"/>
                </a:solidFill>
              </a:rPr>
              <a:t>sets of rules and conventions that machine use to communicate</a:t>
            </a:r>
            <a:r>
              <a:rPr lang="en" sz="3000">
                <a:solidFill>
                  <a:srgbClr val="434343"/>
                </a:solidFill>
              </a:rPr>
              <a:t>. The king Internet protocol is </a:t>
            </a:r>
            <a:r>
              <a:rPr b="1" lang="en" sz="3000">
                <a:solidFill>
                  <a:srgbClr val="434343"/>
                </a:solidFill>
              </a:rPr>
              <a:t>Hyper Text Transfer Protocol (HTTP)</a:t>
            </a:r>
            <a:endParaRPr b="1" sz="3000">
              <a:solidFill>
                <a:srgbClr val="434343"/>
              </a:solidFill>
            </a:endParaRPr>
          </a:p>
          <a:p>
            <a:pPr indent="-659775" lvl="0" marL="913584" marR="0" rtl="0" algn="l">
              <a:lnSpc>
                <a:spcPct val="115000"/>
              </a:lnSpc>
              <a:spcBef>
                <a:spcPts val="1600"/>
              </a:spcBef>
              <a:spcAft>
                <a:spcPts val="0"/>
              </a:spcAft>
              <a:buClr>
                <a:srgbClr val="434343"/>
              </a:buClr>
              <a:buSzPts val="3000"/>
              <a:buFont typeface="Calibri"/>
              <a:buChar char="●"/>
            </a:pPr>
            <a:r>
              <a:rPr lang="en" sz="3000">
                <a:solidFill>
                  <a:srgbClr val="434343"/>
                </a:solidFill>
              </a:rPr>
              <a:t>With HTTP machines talk to each other exchanging </a:t>
            </a:r>
            <a:r>
              <a:rPr b="1" lang="en" sz="3000">
                <a:solidFill>
                  <a:srgbClr val="434343"/>
                </a:solidFill>
              </a:rPr>
              <a:t>text-based messages</a:t>
            </a:r>
            <a:r>
              <a:rPr lang="en" sz="3000">
                <a:solidFill>
                  <a:srgbClr val="434343"/>
                </a:solidFill>
              </a:rPr>
              <a:t> and in a </a:t>
            </a:r>
            <a:r>
              <a:rPr b="1" lang="en" sz="3000">
                <a:solidFill>
                  <a:srgbClr val="434343"/>
                </a:solidFill>
              </a:rPr>
              <a:t>“client-server”</a:t>
            </a:r>
            <a:r>
              <a:rPr lang="en" sz="3000">
                <a:solidFill>
                  <a:srgbClr val="434343"/>
                </a:solidFill>
              </a:rPr>
              <a:t> model</a:t>
            </a:r>
            <a:endParaRPr sz="3000">
              <a:solidFill>
                <a:srgbClr val="434343"/>
              </a:solidFill>
            </a:endParaRPr>
          </a:p>
        </p:txBody>
      </p:sp>
      <p:sp>
        <p:nvSpPr>
          <p:cNvPr id="284" name="Google Shape;284;p69"/>
          <p:cNvSpPr txBox="1"/>
          <p:nvPr>
            <p:ph idx="4294967295" type="body"/>
          </p:nvPr>
        </p:nvSpPr>
        <p:spPr>
          <a:xfrm>
            <a:off x="445550" y="4312100"/>
            <a:ext cx="10519500" cy="4247100"/>
          </a:xfrm>
          <a:prstGeom prst="rect">
            <a:avLst/>
          </a:prstGeom>
          <a:noFill/>
          <a:ln>
            <a:noFill/>
          </a:ln>
        </p:spPr>
        <p:txBody>
          <a:bodyPr anchorCtr="0" anchor="t" bIns="182675" lIns="182675" spcFirstLastPara="1" rIns="182675" wrap="square" tIns="182675">
            <a:noAutofit/>
          </a:bodyPr>
          <a:lstStyle/>
          <a:p>
            <a:pPr indent="-659775" lvl="0" marL="913584" marR="0" rtl="0" algn="l">
              <a:lnSpc>
                <a:spcPct val="115000"/>
              </a:lnSpc>
              <a:spcBef>
                <a:spcPts val="1600"/>
              </a:spcBef>
              <a:spcAft>
                <a:spcPts val="0"/>
              </a:spcAft>
              <a:buClr>
                <a:srgbClr val="434343"/>
              </a:buClr>
              <a:buSzPts val="3000"/>
              <a:buFont typeface="Calibri"/>
              <a:buChar char="●"/>
            </a:pPr>
            <a:r>
              <a:rPr lang="en" sz="3000">
                <a:solidFill>
                  <a:srgbClr val="434343"/>
                </a:solidFill>
              </a:rPr>
              <a:t>This means that a </a:t>
            </a:r>
            <a:r>
              <a:rPr b="1" lang="en" sz="3000">
                <a:solidFill>
                  <a:srgbClr val="434343"/>
                </a:solidFill>
              </a:rPr>
              <a:t>client</a:t>
            </a:r>
            <a:r>
              <a:rPr lang="en" sz="3000">
                <a:solidFill>
                  <a:srgbClr val="434343"/>
                </a:solidFill>
              </a:rPr>
              <a:t> machine sends a </a:t>
            </a:r>
            <a:r>
              <a:rPr b="1" lang="en" sz="3000">
                <a:solidFill>
                  <a:srgbClr val="434343"/>
                </a:solidFill>
              </a:rPr>
              <a:t>request message</a:t>
            </a:r>
            <a:r>
              <a:rPr lang="en" sz="3000">
                <a:solidFill>
                  <a:srgbClr val="434343"/>
                </a:solidFill>
              </a:rPr>
              <a:t> to a server machine to do some kind of operation on one of its resources; the server machine executes the operation and responds with a </a:t>
            </a:r>
            <a:r>
              <a:rPr b="1" lang="en" sz="3000">
                <a:solidFill>
                  <a:srgbClr val="434343"/>
                </a:solidFill>
              </a:rPr>
              <a:t>response message</a:t>
            </a:r>
            <a:endParaRPr sz="3000">
              <a:solidFill>
                <a:srgbClr val="434343"/>
              </a:solidFill>
            </a:endParaRPr>
          </a:p>
          <a:p>
            <a:pPr indent="-659775" lvl="0" marL="913584" marR="0" rtl="0" algn="l">
              <a:lnSpc>
                <a:spcPct val="115000"/>
              </a:lnSpc>
              <a:spcBef>
                <a:spcPts val="1600"/>
              </a:spcBef>
              <a:spcAft>
                <a:spcPts val="0"/>
              </a:spcAft>
              <a:buClr>
                <a:srgbClr val="434343"/>
              </a:buClr>
              <a:buSzPts val="3000"/>
              <a:buFont typeface="Calibri"/>
              <a:buChar char="●"/>
            </a:pPr>
            <a:r>
              <a:rPr b="1" lang="en" sz="3000">
                <a:solidFill>
                  <a:srgbClr val="434343"/>
                </a:solidFill>
              </a:rPr>
              <a:t>Eg</a:t>
            </a:r>
            <a:r>
              <a:rPr lang="en" sz="3000">
                <a:solidFill>
                  <a:srgbClr val="434343"/>
                </a:solidFill>
              </a:rPr>
              <a:t>: the client sends a GET request in order to fetch a web page from the server; the server responds with a message containing the web page</a:t>
            </a:r>
            <a:endParaRPr sz="3000">
              <a:solidFill>
                <a:srgbClr val="434343"/>
              </a:solidFill>
            </a:endParaRPr>
          </a:p>
        </p:txBody>
      </p:sp>
      <p:grpSp>
        <p:nvGrpSpPr>
          <p:cNvPr id="285" name="Google Shape;285;p69"/>
          <p:cNvGrpSpPr/>
          <p:nvPr/>
        </p:nvGrpSpPr>
        <p:grpSpPr>
          <a:xfrm>
            <a:off x="11903925" y="4744898"/>
            <a:ext cx="5677213" cy="4955477"/>
            <a:chOff x="11903925" y="4744898"/>
            <a:chExt cx="5677213" cy="4955477"/>
          </a:xfrm>
        </p:grpSpPr>
        <p:pic>
          <p:nvPicPr>
            <p:cNvPr descr="Free vector graphic: Computer, Server, Screen, Network - Free ..." id="286" name="Google Shape;286;p69"/>
            <p:cNvPicPr preferRelativeResize="0"/>
            <p:nvPr/>
          </p:nvPicPr>
          <p:blipFill>
            <a:blip r:embed="rId3">
              <a:alphaModFix/>
            </a:blip>
            <a:stretch>
              <a:fillRect/>
            </a:stretch>
          </p:blipFill>
          <p:spPr>
            <a:xfrm>
              <a:off x="11903925" y="4744898"/>
              <a:ext cx="1534675" cy="1534675"/>
            </a:xfrm>
            <a:prstGeom prst="rect">
              <a:avLst/>
            </a:prstGeom>
            <a:noFill/>
            <a:ln>
              <a:noFill/>
            </a:ln>
          </p:spPr>
        </p:pic>
        <p:pic>
          <p:nvPicPr>
            <p:cNvPr descr="Free vector graphic: Computer, Server, Screen, Network - Free ..." id="287" name="Google Shape;287;p69"/>
            <p:cNvPicPr preferRelativeResize="0"/>
            <p:nvPr/>
          </p:nvPicPr>
          <p:blipFill>
            <a:blip r:embed="rId3">
              <a:alphaModFix/>
            </a:blip>
            <a:stretch>
              <a:fillRect/>
            </a:stretch>
          </p:blipFill>
          <p:spPr>
            <a:xfrm>
              <a:off x="15821500" y="7407598"/>
              <a:ext cx="1534675" cy="1534675"/>
            </a:xfrm>
            <a:prstGeom prst="rect">
              <a:avLst/>
            </a:prstGeom>
            <a:noFill/>
            <a:ln>
              <a:noFill/>
            </a:ln>
          </p:spPr>
        </p:pic>
        <p:sp>
          <p:nvSpPr>
            <p:cNvPr id="288" name="Google Shape;288;p69"/>
            <p:cNvSpPr txBox="1"/>
            <p:nvPr/>
          </p:nvSpPr>
          <p:spPr>
            <a:xfrm>
              <a:off x="12062263" y="6203375"/>
              <a:ext cx="1675200" cy="758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b="1" lang="en" sz="3000">
                  <a:solidFill>
                    <a:srgbClr val="434343"/>
                  </a:solidFill>
                  <a:latin typeface="Calibri"/>
                  <a:ea typeface="Calibri"/>
                  <a:cs typeface="Calibri"/>
                  <a:sym typeface="Calibri"/>
                </a:rPr>
                <a:t>CLIENT</a:t>
              </a:r>
              <a:endParaRPr/>
            </a:p>
          </p:txBody>
        </p:sp>
        <p:sp>
          <p:nvSpPr>
            <p:cNvPr id="289" name="Google Shape;289;p69"/>
            <p:cNvSpPr txBox="1"/>
            <p:nvPr/>
          </p:nvSpPr>
          <p:spPr>
            <a:xfrm>
              <a:off x="15905938" y="8942275"/>
              <a:ext cx="1675200" cy="758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b="1" lang="en" sz="3000">
                  <a:solidFill>
                    <a:srgbClr val="434343"/>
                  </a:solidFill>
                  <a:latin typeface="Calibri"/>
                  <a:ea typeface="Calibri"/>
                  <a:cs typeface="Calibri"/>
                  <a:sym typeface="Calibri"/>
                </a:rPr>
                <a:t>SERVER</a:t>
              </a:r>
              <a:endParaRPr/>
            </a:p>
          </p:txBody>
        </p:sp>
      </p:grpSp>
      <p:grpSp>
        <p:nvGrpSpPr>
          <p:cNvPr id="290" name="Google Shape;290;p69"/>
          <p:cNvGrpSpPr/>
          <p:nvPr/>
        </p:nvGrpSpPr>
        <p:grpSpPr>
          <a:xfrm>
            <a:off x="14017550" y="4624399"/>
            <a:ext cx="2382649" cy="2337076"/>
            <a:chOff x="14017550" y="4624399"/>
            <a:chExt cx="2382649" cy="2337076"/>
          </a:xfrm>
        </p:grpSpPr>
        <p:cxnSp>
          <p:nvCxnSpPr>
            <p:cNvPr id="291" name="Google Shape;291;p69"/>
            <p:cNvCxnSpPr/>
            <p:nvPr/>
          </p:nvCxnSpPr>
          <p:spPr>
            <a:xfrm>
              <a:off x="14017550" y="5475275"/>
              <a:ext cx="2289300" cy="1486200"/>
            </a:xfrm>
            <a:prstGeom prst="curvedConnector3">
              <a:avLst>
                <a:gd fmla="val 93864" name="adj1"/>
              </a:avLst>
            </a:prstGeom>
            <a:noFill/>
            <a:ln cap="flat" cmpd="sng" w="76200">
              <a:solidFill>
                <a:srgbClr val="4A86E8"/>
              </a:solidFill>
              <a:prstDash val="solid"/>
              <a:round/>
              <a:headEnd len="med" w="med" type="none"/>
              <a:tailEnd len="med" w="med" type="triangle"/>
            </a:ln>
          </p:spPr>
        </p:cxnSp>
        <p:sp>
          <p:nvSpPr>
            <p:cNvPr id="292" name="Google Shape;292;p69"/>
            <p:cNvSpPr txBox="1"/>
            <p:nvPr/>
          </p:nvSpPr>
          <p:spPr>
            <a:xfrm rot="1200606">
              <a:off x="14306200" y="4962379"/>
              <a:ext cx="2067298" cy="52074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b="1" lang="en" sz="2400">
                  <a:solidFill>
                    <a:srgbClr val="4A86E8"/>
                  </a:solidFill>
                  <a:latin typeface="Calibri"/>
                  <a:ea typeface="Calibri"/>
                  <a:cs typeface="Calibri"/>
                  <a:sym typeface="Calibri"/>
                </a:rPr>
                <a:t>GET page.html</a:t>
              </a:r>
              <a:endParaRPr sz="2400">
                <a:solidFill>
                  <a:srgbClr val="4A86E8"/>
                </a:solidFill>
              </a:endParaRPr>
            </a:p>
          </p:txBody>
        </p:sp>
      </p:grpSp>
      <p:grpSp>
        <p:nvGrpSpPr>
          <p:cNvPr id="293" name="Google Shape;293;p69"/>
          <p:cNvGrpSpPr/>
          <p:nvPr/>
        </p:nvGrpSpPr>
        <p:grpSpPr>
          <a:xfrm>
            <a:off x="12852850" y="7149425"/>
            <a:ext cx="2670900" cy="2021055"/>
            <a:chOff x="12732350" y="7310075"/>
            <a:chExt cx="2670900" cy="2021055"/>
          </a:xfrm>
        </p:grpSpPr>
        <p:cxnSp>
          <p:nvCxnSpPr>
            <p:cNvPr id="294" name="Google Shape;294;p69"/>
            <p:cNvCxnSpPr/>
            <p:nvPr/>
          </p:nvCxnSpPr>
          <p:spPr>
            <a:xfrm rot="10800000">
              <a:off x="12732350" y="7310075"/>
              <a:ext cx="2670900" cy="963900"/>
            </a:xfrm>
            <a:prstGeom prst="curvedConnector3">
              <a:avLst>
                <a:gd fmla="val 90980" name="adj1"/>
              </a:avLst>
            </a:prstGeom>
            <a:noFill/>
            <a:ln cap="flat" cmpd="sng" w="76200">
              <a:solidFill>
                <a:srgbClr val="4A86E8"/>
              </a:solidFill>
              <a:prstDash val="solid"/>
              <a:round/>
              <a:headEnd len="med" w="med" type="none"/>
              <a:tailEnd len="med" w="med" type="triangle"/>
            </a:ln>
          </p:spPr>
        </p:cxnSp>
        <p:pic>
          <p:nvPicPr>
            <p:cNvPr id="295" name="Google Shape;295;p69"/>
            <p:cNvPicPr preferRelativeResize="0"/>
            <p:nvPr/>
          </p:nvPicPr>
          <p:blipFill>
            <a:blip r:embed="rId4">
              <a:alphaModFix/>
            </a:blip>
            <a:stretch>
              <a:fillRect/>
            </a:stretch>
          </p:blipFill>
          <p:spPr>
            <a:xfrm>
              <a:off x="13697312" y="8474800"/>
              <a:ext cx="740974" cy="856330"/>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70"/>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The </a:t>
            </a:r>
            <a:r>
              <a:rPr lang="en" sz="4395">
                <a:latin typeface="Courier New"/>
                <a:ea typeface="Courier New"/>
                <a:cs typeface="Courier New"/>
                <a:sym typeface="Courier New"/>
              </a:rPr>
              <a:t>Requests</a:t>
            </a:r>
            <a:r>
              <a:rPr lang="en" sz="4395"/>
              <a:t> library</a:t>
            </a:r>
            <a:endParaRPr sz="4395"/>
          </a:p>
        </p:txBody>
      </p:sp>
      <p:sp>
        <p:nvSpPr>
          <p:cNvPr id="301" name="Google Shape;301;p70"/>
          <p:cNvSpPr txBox="1"/>
          <p:nvPr>
            <p:ph idx="4294967295" type="body"/>
          </p:nvPr>
        </p:nvSpPr>
        <p:spPr>
          <a:xfrm>
            <a:off x="421350" y="1777598"/>
            <a:ext cx="17416800" cy="21498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Python Standard Library provides low-level support for network and HTTP operations - but this mainly </a:t>
            </a:r>
            <a:r>
              <a:rPr b="1" lang="en" sz="3997">
                <a:solidFill>
                  <a:srgbClr val="434343"/>
                </a:solidFill>
              </a:rPr>
              <a:t>lacks usability</a:t>
            </a:r>
            <a:endParaRPr sz="3997">
              <a:solidFill>
                <a:srgbClr val="434343"/>
              </a:solidFill>
              <a:latin typeface="Courier New"/>
              <a:ea typeface="Courier New"/>
              <a:cs typeface="Courier New"/>
              <a:sym typeface="Courier New"/>
            </a:endParaRPr>
          </a:p>
        </p:txBody>
      </p:sp>
      <p:sp>
        <p:nvSpPr>
          <p:cNvPr id="302" name="Google Shape;302;p70"/>
          <p:cNvSpPr txBox="1"/>
          <p:nvPr/>
        </p:nvSpPr>
        <p:spPr>
          <a:xfrm>
            <a:off x="573750" y="3729225"/>
            <a:ext cx="12728700" cy="3000000"/>
          </a:xfrm>
          <a:prstGeom prst="rect">
            <a:avLst/>
          </a:prstGeom>
          <a:noFill/>
          <a:ln>
            <a:noFill/>
          </a:ln>
        </p:spPr>
        <p:txBody>
          <a:bodyPr anchorCtr="0" anchor="ctr" bIns="91425" lIns="91425" spcFirstLastPara="1" rIns="91425" wrap="square" tIns="91425">
            <a:noAutofit/>
          </a:bodyPr>
          <a:lstStyle/>
          <a:p>
            <a:pPr indent="-723084" lvl="0" marL="913584" rtl="0" algn="l">
              <a:lnSpc>
                <a:spcPct val="115000"/>
              </a:lnSpc>
              <a:spcBef>
                <a:spcPts val="1600"/>
              </a:spcBef>
              <a:spcAft>
                <a:spcPts val="0"/>
              </a:spcAft>
              <a:buClr>
                <a:srgbClr val="434343"/>
              </a:buClr>
              <a:buSzPts val="3997"/>
              <a:buFont typeface="Calibri"/>
              <a:buChar char="●"/>
            </a:pPr>
            <a:r>
              <a:rPr lang="en" sz="3997">
                <a:solidFill>
                  <a:srgbClr val="434343"/>
                </a:solidFill>
                <a:latin typeface="Courier New"/>
                <a:ea typeface="Courier New"/>
                <a:cs typeface="Courier New"/>
                <a:sym typeface="Courier New"/>
              </a:rPr>
              <a:t>Requests</a:t>
            </a:r>
            <a:r>
              <a:rPr lang="en" sz="3997">
                <a:solidFill>
                  <a:srgbClr val="434343"/>
                </a:solidFill>
                <a:latin typeface="Calibri"/>
                <a:ea typeface="Calibri"/>
                <a:cs typeface="Calibri"/>
                <a:sym typeface="Calibri"/>
              </a:rPr>
              <a:t> is an </a:t>
            </a:r>
            <a:r>
              <a:rPr b="1" lang="en" sz="3997">
                <a:solidFill>
                  <a:srgbClr val="434343"/>
                </a:solidFill>
                <a:latin typeface="Calibri"/>
                <a:ea typeface="Calibri"/>
                <a:cs typeface="Calibri"/>
                <a:sym typeface="Calibri"/>
              </a:rPr>
              <a:t>easy to use library</a:t>
            </a:r>
            <a:r>
              <a:rPr lang="en" sz="3997">
                <a:solidFill>
                  <a:srgbClr val="434343"/>
                </a:solidFill>
                <a:latin typeface="Calibri"/>
                <a:ea typeface="Calibri"/>
                <a:cs typeface="Calibri"/>
                <a:sym typeface="Calibri"/>
              </a:rPr>
              <a:t>, offering comprehensive HTTP client capabilities and allowing your applications to interact with websites and APIs</a:t>
            </a:r>
            <a:endParaRPr/>
          </a:p>
        </p:txBody>
      </p:sp>
      <p:pic>
        <p:nvPicPr>
          <p:cNvPr id="303" name="Google Shape;303;p70"/>
          <p:cNvPicPr preferRelativeResize="0"/>
          <p:nvPr/>
        </p:nvPicPr>
        <p:blipFill>
          <a:blip r:embed="rId3">
            <a:alphaModFix/>
          </a:blip>
          <a:stretch>
            <a:fillRect/>
          </a:stretch>
        </p:blipFill>
        <p:spPr>
          <a:xfrm rot="2001631">
            <a:off x="14478776" y="4542299"/>
            <a:ext cx="4266499" cy="4093701"/>
          </a:xfrm>
          <a:prstGeom prst="rect">
            <a:avLst/>
          </a:prstGeom>
          <a:noFill/>
          <a:ln>
            <a:noFill/>
          </a:ln>
        </p:spPr>
      </p:pic>
      <p:sp>
        <p:nvSpPr>
          <p:cNvPr id="304" name="Google Shape;304;p70"/>
          <p:cNvSpPr/>
          <p:nvPr/>
        </p:nvSpPr>
        <p:spPr>
          <a:xfrm rot="1157199">
            <a:off x="13118965" y="3439517"/>
            <a:ext cx="2623498" cy="1038663"/>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HTTP</a:t>
            </a:r>
          </a:p>
        </p:txBody>
      </p:sp>
      <p:sp>
        <p:nvSpPr>
          <p:cNvPr id="305" name="Google Shape;305;p70"/>
          <p:cNvSpPr txBox="1"/>
          <p:nvPr/>
        </p:nvSpPr>
        <p:spPr>
          <a:xfrm>
            <a:off x="573750" y="8224975"/>
            <a:ext cx="12218700" cy="1574100"/>
          </a:xfrm>
          <a:prstGeom prst="rect">
            <a:avLst/>
          </a:prstGeom>
          <a:noFill/>
          <a:ln>
            <a:noFill/>
          </a:ln>
        </p:spPr>
        <p:txBody>
          <a:bodyPr anchorCtr="0" anchor="ctr" bIns="91425" lIns="91425" spcFirstLastPara="1" rIns="91425" wrap="square" tIns="91425">
            <a:noAutofit/>
          </a:bodyPr>
          <a:lstStyle/>
          <a:p>
            <a:pPr indent="-723084" lvl="0" marL="913584" rtl="0" algn="l">
              <a:lnSpc>
                <a:spcPct val="115000"/>
              </a:lnSpc>
              <a:spcBef>
                <a:spcPts val="1600"/>
              </a:spcBef>
              <a:spcAft>
                <a:spcPts val="0"/>
              </a:spcAft>
              <a:buClr>
                <a:srgbClr val="434343"/>
              </a:buClr>
              <a:buSzPts val="3997"/>
              <a:buFont typeface="Calibri"/>
              <a:buChar char="●"/>
            </a:pPr>
            <a:r>
              <a:rPr lang="en" sz="3997">
                <a:solidFill>
                  <a:srgbClr val="434343"/>
                </a:solidFill>
                <a:latin typeface="Calibri"/>
                <a:ea typeface="Calibri"/>
                <a:cs typeface="Calibri"/>
                <a:sym typeface="Calibri"/>
              </a:rPr>
              <a:t>Install it as usual with:  </a:t>
            </a:r>
            <a:r>
              <a:rPr lang="en" sz="3997">
                <a:solidFill>
                  <a:srgbClr val="434343"/>
                </a:solidFill>
                <a:latin typeface="Courier New"/>
                <a:ea typeface="Courier New"/>
                <a:cs typeface="Courier New"/>
                <a:sym typeface="Courier New"/>
              </a:rPr>
              <a:t>pip install requests</a:t>
            </a:r>
            <a:endParaRPr/>
          </a:p>
        </p:txBody>
      </p:sp>
      <p:sp>
        <p:nvSpPr>
          <p:cNvPr id="306" name="Google Shape;306;p70"/>
          <p:cNvSpPr txBox="1"/>
          <p:nvPr/>
        </p:nvSpPr>
        <p:spPr>
          <a:xfrm>
            <a:off x="2077425" y="6729225"/>
            <a:ext cx="9690900" cy="1389900"/>
          </a:xfrm>
          <a:prstGeom prst="rect">
            <a:avLst/>
          </a:prstGeom>
          <a:solidFill>
            <a:srgbClr val="FFF2CC"/>
          </a:solidFill>
          <a:ln>
            <a:noFill/>
          </a:ln>
        </p:spPr>
        <p:txBody>
          <a:bodyPr anchorCtr="0" anchor="t" bIns="182675" lIns="182675" spcFirstLastPara="1" rIns="182675" wrap="square" tIns="182675">
            <a:noAutofit/>
          </a:bodyPr>
          <a:lstStyle/>
          <a:p>
            <a:pPr indent="0" lvl="0" marL="0" rtl="0" algn="l">
              <a:lnSpc>
                <a:spcPct val="115000"/>
              </a:lnSpc>
              <a:spcBef>
                <a:spcPts val="0"/>
              </a:spcBef>
              <a:spcAft>
                <a:spcPts val="0"/>
              </a:spcAft>
              <a:buNone/>
            </a:pPr>
            <a:r>
              <a:rPr b="1" lang="en" sz="2800">
                <a:solidFill>
                  <a:srgbClr val="434343"/>
                </a:solidFill>
                <a:latin typeface="Courier New"/>
                <a:ea typeface="Courier New"/>
                <a:cs typeface="Courier New"/>
                <a:sym typeface="Courier New"/>
              </a:rPr>
              <a:t>resp = requests.get(‘http://google.com’)</a:t>
            </a:r>
            <a:endParaRPr b="1" sz="2800">
              <a:solidFill>
                <a:srgbClr val="434343"/>
              </a:solidFill>
              <a:latin typeface="Courier New"/>
              <a:ea typeface="Courier New"/>
              <a:cs typeface="Courier New"/>
              <a:sym typeface="Courier New"/>
            </a:endParaRPr>
          </a:p>
          <a:p>
            <a:pPr indent="0" lvl="0" marL="0" rtl="0" algn="l">
              <a:lnSpc>
                <a:spcPct val="115000"/>
              </a:lnSpc>
              <a:spcBef>
                <a:spcPts val="0"/>
              </a:spcBef>
              <a:spcAft>
                <a:spcPts val="0"/>
              </a:spcAft>
              <a:buNone/>
            </a:pPr>
            <a:r>
              <a:rPr b="1" lang="en" sz="2800">
                <a:solidFill>
                  <a:srgbClr val="434343"/>
                </a:solidFill>
                <a:latin typeface="Courier New"/>
                <a:ea typeface="Courier New"/>
                <a:cs typeface="Courier New"/>
                <a:sym typeface="Courier New"/>
              </a:rPr>
              <a:t>outcome, page = resp.status_code, resp.text</a:t>
            </a:r>
            <a:endParaRPr b="1" sz="2800">
              <a:solidFill>
                <a:srgbClr val="434343"/>
              </a:solidFill>
              <a:latin typeface="Courier New"/>
              <a:ea typeface="Courier New"/>
              <a:cs typeface="Courier New"/>
              <a:sym typeface="Courier New"/>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0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71"/>
          <p:cNvSpPr txBox="1"/>
          <p:nvPr>
            <p:ph type="title"/>
          </p:nvPr>
        </p:nvSpPr>
        <p:spPr>
          <a:xfrm>
            <a:off x="980311" y="976048"/>
            <a:ext cx="16060561" cy="8177812"/>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Code: download a file from a website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